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62" r:id="rId1"/>
  </p:sldMasterIdLst>
  <p:notesMasterIdLst>
    <p:notesMasterId r:id="rId21"/>
  </p:notesMasterIdLst>
  <p:sldIdLst>
    <p:sldId id="301" r:id="rId2"/>
    <p:sldId id="302" r:id="rId3"/>
    <p:sldId id="320" r:id="rId4"/>
    <p:sldId id="332" r:id="rId5"/>
    <p:sldId id="321" r:id="rId6"/>
    <p:sldId id="322" r:id="rId7"/>
    <p:sldId id="333" r:id="rId8"/>
    <p:sldId id="323" r:id="rId9"/>
    <p:sldId id="325" r:id="rId10"/>
    <p:sldId id="324" r:id="rId11"/>
    <p:sldId id="334" r:id="rId12"/>
    <p:sldId id="326" r:id="rId13"/>
    <p:sldId id="336" r:id="rId14"/>
    <p:sldId id="329" r:id="rId15"/>
    <p:sldId id="330" r:id="rId16"/>
    <p:sldId id="328" r:id="rId17"/>
    <p:sldId id="335" r:id="rId18"/>
    <p:sldId id="331" r:id="rId19"/>
    <p:sldId id="317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86" autoAdjust="0"/>
    <p:restoredTop sz="94660"/>
  </p:normalViewPr>
  <p:slideViewPr>
    <p:cSldViewPr snapToGrid="0">
      <p:cViewPr varScale="1">
        <p:scale>
          <a:sx n="84" d="100"/>
          <a:sy n="84" d="100"/>
        </p:scale>
        <p:origin x="63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A32327-182D-40E3-8DED-7C5B19054FDD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7BB8F-BEF1-4905-8ABC-735AC96EF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14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A16-E289-4964-B9AD-9F60F6B8BA51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7F4D-EF03-4445-B2AF-0BE47EB60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4471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A16-E289-4964-B9AD-9F60F6B8BA51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7F4D-EF03-4445-B2AF-0BE47EB60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20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A16-E289-4964-B9AD-9F60F6B8BA51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7F4D-EF03-4445-B2AF-0BE47EB60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11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A16-E289-4964-B9AD-9F60F6B8BA51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7F4D-EF03-4445-B2AF-0BE47EB60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834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A16-E289-4964-B9AD-9F60F6B8BA51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7F4D-EF03-4445-B2AF-0BE47EB60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9742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A16-E289-4964-B9AD-9F60F6B8BA51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7F4D-EF03-4445-B2AF-0BE47EB60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29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A16-E289-4964-B9AD-9F60F6B8BA51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7F4D-EF03-4445-B2AF-0BE47EB6080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902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A16-E289-4964-B9AD-9F60F6B8BA51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7F4D-EF03-4445-B2AF-0BE47EB60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84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A16-E289-4964-B9AD-9F60F6B8BA51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7F4D-EF03-4445-B2AF-0BE47EB60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35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3FA16-E289-4964-B9AD-9F60F6B8BA51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7F4D-EF03-4445-B2AF-0BE47EB60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68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A693FA16-E289-4964-B9AD-9F60F6B8BA51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77F4D-EF03-4445-B2AF-0BE47EB60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392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A693FA16-E289-4964-B9AD-9F60F6B8BA51}" type="datetimeFigureOut">
              <a:rPr lang="en-US" smtClean="0"/>
              <a:t>10/10/2020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FF977F4D-EF03-4445-B2AF-0BE47EB60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584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63" r:id="rId1"/>
    <p:sldLayoutId id="2147484364" r:id="rId2"/>
    <p:sldLayoutId id="2147484365" r:id="rId3"/>
    <p:sldLayoutId id="2147484366" r:id="rId4"/>
    <p:sldLayoutId id="2147484367" r:id="rId5"/>
    <p:sldLayoutId id="2147484368" r:id="rId6"/>
    <p:sldLayoutId id="2147484369" r:id="rId7"/>
    <p:sldLayoutId id="2147484370" r:id="rId8"/>
    <p:sldLayoutId id="2147484371" r:id="rId9"/>
    <p:sldLayoutId id="2147484372" r:id="rId10"/>
    <p:sldLayoutId id="214748437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mailto:cakrawikara@gmail.com" TargetMode="External"/><Relationship Id="rId4" Type="http://schemas.openxmlformats.org/officeDocument/2006/relationships/hyperlink" Target="http://www.cakrawikara.id/" TargetMode="External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52094" y="1253824"/>
            <a:ext cx="1124711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zh-CN" sz="4000" dirty="0" smtClean="0">
              <a:latin typeface="Bahnschrift" panose="020B0502040204020203" pitchFamily="34" charset="0"/>
              <a:ea typeface="Tahoma" charset="0"/>
              <a:cs typeface="Tahoma" charset="0"/>
            </a:endParaRPr>
          </a:p>
          <a:p>
            <a:pPr algn="ctr"/>
            <a:r>
              <a:rPr lang="en-US" altLang="zh-CN" sz="4000" dirty="0" err="1" smtClean="0">
                <a:latin typeface="Bahnschrift" panose="020B0502040204020203" pitchFamily="34" charset="0"/>
                <a:ea typeface="Tahoma" charset="0"/>
                <a:cs typeface="Tahoma" charset="0"/>
              </a:rPr>
              <a:t>Beberapa</a:t>
            </a:r>
            <a:r>
              <a:rPr lang="en-US" altLang="zh-CN" sz="4000" dirty="0" smtClean="0">
                <a:latin typeface="Bahnschrift" panose="020B0502040204020203" pitchFamily="34" charset="0"/>
                <a:ea typeface="Tahoma" charset="0"/>
                <a:cs typeface="Tahoma" charset="0"/>
              </a:rPr>
              <a:t> </a:t>
            </a:r>
            <a:r>
              <a:rPr lang="en-US" altLang="zh-CN" sz="4000" dirty="0" err="1" smtClean="0">
                <a:latin typeface="Bahnschrift" panose="020B0502040204020203" pitchFamily="34" charset="0"/>
                <a:ea typeface="Tahoma" charset="0"/>
                <a:cs typeface="Tahoma" charset="0"/>
              </a:rPr>
              <a:t>Usulan</a:t>
            </a:r>
            <a:r>
              <a:rPr lang="en-US" altLang="zh-CN" sz="4000" dirty="0">
                <a:latin typeface="Bahnschrift" panose="020B0502040204020203" pitchFamily="34" charset="0"/>
                <a:ea typeface="Tahoma" charset="0"/>
                <a:cs typeface="Tahoma" charset="0"/>
              </a:rPr>
              <a:t> </a:t>
            </a:r>
            <a:r>
              <a:rPr lang="en-US" altLang="zh-CN" sz="4000" dirty="0" err="1" smtClean="0">
                <a:latin typeface="Bahnschrift" panose="020B0502040204020203" pitchFamily="34" charset="0"/>
                <a:ea typeface="Tahoma" charset="0"/>
                <a:cs typeface="Tahoma" charset="0"/>
              </a:rPr>
              <a:t>bagi</a:t>
            </a:r>
            <a:r>
              <a:rPr lang="en-US" altLang="zh-CN" sz="4000" dirty="0" smtClean="0">
                <a:latin typeface="Bahnschrift" panose="020B0502040204020203" pitchFamily="34" charset="0"/>
                <a:ea typeface="Tahoma" charset="0"/>
                <a:cs typeface="Tahoma" charset="0"/>
              </a:rPr>
              <a:t> RUU </a:t>
            </a:r>
            <a:r>
              <a:rPr lang="en-US" altLang="zh-CN" sz="4000" dirty="0" err="1" smtClean="0">
                <a:latin typeface="Bahnschrift" panose="020B0502040204020203" pitchFamily="34" charset="0"/>
                <a:ea typeface="Tahoma" charset="0"/>
                <a:cs typeface="Tahoma" charset="0"/>
              </a:rPr>
              <a:t>Pemilu</a:t>
            </a:r>
            <a:endParaRPr lang="en-US" altLang="zh-CN" sz="4000" dirty="0" smtClean="0">
              <a:latin typeface="Bahnschrift" panose="020B0502040204020203" pitchFamily="34" charset="0"/>
              <a:ea typeface="Tahoma" charset="0"/>
              <a:cs typeface="Tahoma" charset="0"/>
            </a:endParaRPr>
          </a:p>
          <a:p>
            <a:pPr algn="ctr"/>
            <a:endParaRPr lang="en-US" altLang="zh-CN" sz="4000" dirty="0" smtClean="0">
              <a:latin typeface="Bahnschrift" panose="020B0502040204020203" pitchFamily="34" charset="0"/>
              <a:ea typeface="Tahoma" charset="0"/>
              <a:cs typeface="Tahoma" charset="0"/>
            </a:endParaRPr>
          </a:p>
          <a:p>
            <a:pPr algn="ctr"/>
            <a:endParaRPr lang="en-US" altLang="zh-CN" sz="4000" dirty="0" smtClean="0">
              <a:latin typeface="Bahnschrift" panose="020B0502040204020203" pitchFamily="34" charset="0"/>
              <a:ea typeface="Tahoma" charset="0"/>
              <a:cs typeface="Tahoma" charset="0"/>
            </a:endParaRPr>
          </a:p>
          <a:p>
            <a:pPr algn="ctr"/>
            <a:endParaRPr lang="zh-CN" altLang="ko-KR" sz="3600" b="1" dirty="0">
              <a:latin typeface="Bahnschrift" panose="020B0502040204020203" pitchFamily="34" charset="0"/>
              <a:ea typeface="Tahoma" charset="0"/>
              <a:cs typeface="Tahoma" charset="0"/>
            </a:endParaRPr>
          </a:p>
        </p:txBody>
      </p:sp>
      <p:sp>
        <p:nvSpPr>
          <p:cNvPr id="8" name="텍스트 개체 틀 81"/>
          <p:cNvSpPr txBox="1">
            <a:spLocks/>
          </p:cNvSpPr>
          <p:nvPr/>
        </p:nvSpPr>
        <p:spPr>
          <a:xfrm>
            <a:off x="3103914" y="5203173"/>
            <a:ext cx="4588801" cy="61422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chemeClr val="tx1"/>
                </a:solidFill>
                <a:latin typeface="Bahnschrift" panose="020B0502040204020203" pitchFamily="34" charset="0"/>
              </a:rPr>
              <a:t>6 </a:t>
            </a:r>
            <a:r>
              <a:rPr lang="en-US" sz="2800" b="1" dirty="0" err="1" smtClean="0">
                <a:solidFill>
                  <a:schemeClr val="tx1"/>
                </a:solidFill>
                <a:latin typeface="Bahnschrift" panose="020B0502040204020203" pitchFamily="34" charset="0"/>
              </a:rPr>
              <a:t>Oktober</a:t>
            </a:r>
            <a:r>
              <a:rPr lang="en-US" sz="2800" b="1" dirty="0" smtClean="0">
                <a:solidFill>
                  <a:schemeClr val="tx1"/>
                </a:solidFill>
                <a:latin typeface="Bahnschrift" panose="020B0502040204020203" pitchFamily="34" charset="0"/>
              </a:rPr>
              <a:t> 2020</a:t>
            </a:r>
            <a:endParaRPr lang="en-US" sz="2800" b="1" dirty="0">
              <a:solidFill>
                <a:schemeClr val="tx1"/>
              </a:solidFill>
              <a:latin typeface="Bahnschrift" panose="020B0502040204020203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5124" y="5272540"/>
            <a:ext cx="2279013" cy="1395986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-152094" y="3916091"/>
            <a:ext cx="1124711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2600" dirty="0">
                <a:latin typeface="Bahnschrift" panose="020B0502040204020203" pitchFamily="34" charset="0"/>
                <a:ea typeface="Tahoma" charset="0"/>
                <a:cs typeface="Tahoma" charset="0"/>
              </a:rPr>
              <a:t>Webinar - </a:t>
            </a:r>
            <a:r>
              <a:rPr lang="en-US" altLang="zh-CN" sz="2600" dirty="0" err="1">
                <a:latin typeface="Bahnschrift" panose="020B0502040204020203" pitchFamily="34" charset="0"/>
                <a:ea typeface="Tahoma" charset="0"/>
                <a:cs typeface="Tahoma" charset="0"/>
              </a:rPr>
              <a:t>Diskusi</a:t>
            </a:r>
            <a:r>
              <a:rPr lang="en-US" altLang="zh-CN" sz="2600" dirty="0">
                <a:latin typeface="Bahnschrift" panose="020B0502040204020203" pitchFamily="34" charset="0"/>
                <a:ea typeface="Tahoma" charset="0"/>
                <a:cs typeface="Tahoma" charset="0"/>
              </a:rPr>
              <a:t> </a:t>
            </a:r>
            <a:r>
              <a:rPr lang="en-US" altLang="zh-CN" sz="2600" dirty="0" err="1">
                <a:latin typeface="Bahnschrift" panose="020B0502040204020203" pitchFamily="34" charset="0"/>
                <a:ea typeface="Tahoma" charset="0"/>
                <a:cs typeface="Tahoma" charset="0"/>
              </a:rPr>
              <a:t>Publik</a:t>
            </a:r>
            <a:r>
              <a:rPr lang="en-US" altLang="zh-CN" sz="2600" dirty="0">
                <a:latin typeface="Bahnschrift" panose="020B0502040204020203" pitchFamily="34" charset="0"/>
                <a:ea typeface="Tahoma" charset="0"/>
                <a:cs typeface="Tahoma" charset="0"/>
              </a:rPr>
              <a:t> </a:t>
            </a:r>
            <a:endParaRPr lang="en-US" altLang="zh-CN" sz="2600" dirty="0">
              <a:latin typeface="Bahnschrift" panose="020B0502040204020203" pitchFamily="34" charset="0"/>
              <a:ea typeface="Tahoma" charset="0"/>
              <a:cs typeface="Tahoma" charset="0"/>
            </a:endParaRPr>
          </a:p>
          <a:p>
            <a:pPr algn="ctr"/>
            <a:r>
              <a:rPr lang="en-US" altLang="zh-CN" sz="2600" b="1" dirty="0" smtClean="0">
                <a:latin typeface="Bahnschrift" panose="020B0502040204020203" pitchFamily="34" charset="0"/>
                <a:ea typeface="Tahoma" charset="0"/>
                <a:cs typeface="Tahoma" charset="0"/>
              </a:rPr>
              <a:t>“</a:t>
            </a:r>
            <a:r>
              <a:rPr lang="en-US" altLang="zh-CN" sz="2600" b="1" dirty="0" err="1" smtClean="0">
                <a:latin typeface="Bahnschrift" panose="020B0502040204020203" pitchFamily="34" charset="0"/>
                <a:ea typeface="Tahoma" charset="0"/>
                <a:cs typeface="Tahoma" charset="0"/>
              </a:rPr>
              <a:t>Membincangkan</a:t>
            </a:r>
            <a:r>
              <a:rPr lang="en-US" altLang="zh-CN" sz="2600" b="1" dirty="0" smtClean="0">
                <a:latin typeface="Bahnschrift" panose="020B0502040204020203" pitchFamily="34" charset="0"/>
                <a:ea typeface="Tahoma" charset="0"/>
                <a:cs typeface="Tahoma" charset="0"/>
              </a:rPr>
              <a:t> </a:t>
            </a:r>
            <a:r>
              <a:rPr lang="en-US" altLang="zh-CN" sz="2600" b="1" dirty="0" err="1" smtClean="0">
                <a:latin typeface="Bahnschrift" panose="020B0502040204020203" pitchFamily="34" charset="0"/>
                <a:ea typeface="Tahoma" charset="0"/>
                <a:cs typeface="Tahoma" charset="0"/>
              </a:rPr>
              <a:t>Pasal-Pasal</a:t>
            </a:r>
            <a:r>
              <a:rPr lang="en-US" altLang="zh-CN" sz="2600" b="1" dirty="0" smtClean="0">
                <a:latin typeface="Bahnschrift" panose="020B0502040204020203" pitchFamily="34" charset="0"/>
                <a:ea typeface="Tahoma" charset="0"/>
                <a:cs typeface="Tahoma" charset="0"/>
              </a:rPr>
              <a:t> </a:t>
            </a:r>
            <a:r>
              <a:rPr lang="en-US" altLang="zh-CN" sz="2600" b="1" dirty="0" err="1" smtClean="0">
                <a:latin typeface="Bahnschrift" panose="020B0502040204020203" pitchFamily="34" charset="0"/>
                <a:ea typeface="Tahoma" charset="0"/>
                <a:cs typeface="Tahoma" charset="0"/>
              </a:rPr>
              <a:t>Krusial</a:t>
            </a:r>
            <a:r>
              <a:rPr lang="en-US" altLang="zh-CN" sz="2600" b="1" dirty="0" smtClean="0">
                <a:latin typeface="Bahnschrift" panose="020B0502040204020203" pitchFamily="34" charset="0"/>
                <a:ea typeface="Tahoma" charset="0"/>
                <a:cs typeface="Tahoma" charset="0"/>
              </a:rPr>
              <a:t> </a:t>
            </a:r>
            <a:r>
              <a:rPr lang="en-US" altLang="zh-CN" sz="2600" b="1" dirty="0" err="1" smtClean="0">
                <a:latin typeface="Bahnschrift" panose="020B0502040204020203" pitchFamily="34" charset="0"/>
                <a:ea typeface="Tahoma" charset="0"/>
                <a:cs typeface="Tahoma" charset="0"/>
              </a:rPr>
              <a:t>dalam</a:t>
            </a:r>
            <a:r>
              <a:rPr lang="en-US" altLang="zh-CN" sz="2600" b="1" dirty="0" smtClean="0">
                <a:latin typeface="Bahnschrift" panose="020B0502040204020203" pitchFamily="34" charset="0"/>
                <a:ea typeface="Tahoma" charset="0"/>
                <a:cs typeface="Tahoma" charset="0"/>
              </a:rPr>
              <a:t> </a:t>
            </a:r>
            <a:r>
              <a:rPr lang="en-US" altLang="zh-CN" sz="2600" b="1" dirty="0" smtClean="0">
                <a:latin typeface="Bahnschrift" panose="020B0502040204020203" pitchFamily="34" charset="0"/>
                <a:ea typeface="Tahoma" charset="0"/>
                <a:cs typeface="Tahoma" charset="0"/>
              </a:rPr>
              <a:t>RUU </a:t>
            </a:r>
            <a:r>
              <a:rPr lang="en-US" altLang="zh-CN" sz="2600" b="1" dirty="0" err="1" smtClean="0">
                <a:latin typeface="Bahnschrift" panose="020B0502040204020203" pitchFamily="34" charset="0"/>
                <a:ea typeface="Tahoma" charset="0"/>
                <a:cs typeface="Tahoma" charset="0"/>
              </a:rPr>
              <a:t>Pemilu</a:t>
            </a:r>
            <a:r>
              <a:rPr lang="en-US" altLang="zh-CN" sz="2600" b="1" dirty="0" smtClean="0">
                <a:latin typeface="Bahnschrift" panose="020B0502040204020203" pitchFamily="34" charset="0"/>
                <a:ea typeface="Tahoma" charset="0"/>
                <a:cs typeface="Tahoma" charset="0"/>
              </a:rPr>
              <a:t>”</a:t>
            </a:r>
            <a:endParaRPr lang="zh-CN" altLang="ko-KR" sz="2600" b="1" dirty="0">
              <a:latin typeface="Bahnschrift" panose="020B0502040204020203" pitchFamily="34" charset="0"/>
              <a:ea typeface="Tahoma" charset="0"/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0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5073" y="5537240"/>
            <a:ext cx="2152740" cy="1318639"/>
          </a:xfrm>
          <a:prstGeom prst="rect">
            <a:avLst/>
          </a:prstGeom>
          <a:noFill/>
        </p:spPr>
      </p:pic>
      <p:grpSp>
        <p:nvGrpSpPr>
          <p:cNvPr id="9" name="组合 22"/>
          <p:cNvGrpSpPr/>
          <p:nvPr/>
        </p:nvGrpSpPr>
        <p:grpSpPr>
          <a:xfrm>
            <a:off x="113145" y="206949"/>
            <a:ext cx="1629410" cy="232410"/>
            <a:chOff x="12" y="410"/>
            <a:chExt cx="2566" cy="680"/>
          </a:xfrm>
        </p:grpSpPr>
        <p:sp>
          <p:nvSpPr>
            <p:cNvPr id="10" name="矩形 18"/>
            <p:cNvSpPr/>
            <p:nvPr/>
          </p:nvSpPr>
          <p:spPr>
            <a:xfrm>
              <a:off x="2111" y="410"/>
              <a:ext cx="115" cy="680"/>
            </a:xfrm>
            <a:prstGeom prst="rect">
              <a:avLst/>
            </a:prstGeom>
            <a:solidFill>
              <a:srgbClr val="B81A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1" name="矩形 19"/>
            <p:cNvSpPr/>
            <p:nvPr/>
          </p:nvSpPr>
          <p:spPr>
            <a:xfrm>
              <a:off x="2478" y="735"/>
              <a:ext cx="100" cy="355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2" name="矩形 20"/>
            <p:cNvSpPr/>
            <p:nvPr/>
          </p:nvSpPr>
          <p:spPr>
            <a:xfrm>
              <a:off x="12" y="410"/>
              <a:ext cx="2003" cy="680"/>
            </a:xfrm>
            <a:prstGeom prst="rect">
              <a:avLst/>
            </a:prstGeom>
            <a:solidFill>
              <a:srgbClr val="F487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3" name="矩形 21"/>
            <p:cNvSpPr/>
            <p:nvPr/>
          </p:nvSpPr>
          <p:spPr>
            <a:xfrm>
              <a:off x="2312" y="576"/>
              <a:ext cx="120" cy="514"/>
            </a:xfrm>
            <a:prstGeom prst="rect">
              <a:avLst/>
            </a:prstGeom>
            <a:solidFill>
              <a:srgbClr val="BDA8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48640" y="1197864"/>
            <a:ext cx="1078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7784" y="628819"/>
            <a:ext cx="11069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SISTEM PEMILU LEGISLATIF DALAM RUU PEMILU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57784" y="1629434"/>
            <a:ext cx="1085392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Perubahan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sistem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pemilu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legislatif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dari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proposional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terbuka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menjadi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proporsional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tertutup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smtClean="0">
                <a:solidFill>
                  <a:schemeClr val="bg1"/>
                </a:solidFill>
              </a:rPr>
              <a:t>(</a:t>
            </a:r>
            <a:r>
              <a:rPr lang="en-US" sz="2400" dirty="0" err="1" smtClean="0">
                <a:solidFill>
                  <a:schemeClr val="bg1"/>
                </a:solidFill>
              </a:rPr>
              <a:t>Pasal</a:t>
            </a:r>
            <a:r>
              <a:rPr lang="en-US" sz="2400" dirty="0" smtClean="0">
                <a:solidFill>
                  <a:schemeClr val="bg1"/>
                </a:solidFill>
              </a:rPr>
              <a:t> 206).</a:t>
            </a:r>
            <a:endParaRPr lang="en-US" sz="2400" dirty="0" smtClean="0">
              <a:solidFill>
                <a:schemeClr val="bg1"/>
              </a:solidFill>
            </a:endParaRPr>
          </a:p>
          <a:p>
            <a:endParaRPr lang="en-US" sz="2400" dirty="0">
              <a:solidFill>
                <a:schemeClr val="bg1"/>
              </a:solidFill>
            </a:endParaRPr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 err="1" smtClean="0">
                <a:solidFill>
                  <a:schemeClr val="bg1"/>
                </a:solidFill>
              </a:rPr>
              <a:t>Perlu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diingat</a:t>
            </a:r>
            <a:r>
              <a:rPr lang="en-US" sz="2400" dirty="0" smtClean="0">
                <a:solidFill>
                  <a:schemeClr val="bg1"/>
                </a:solidFill>
              </a:rPr>
              <a:t>:</a:t>
            </a:r>
          </a:p>
          <a:p>
            <a:pPr lvl="0"/>
            <a:r>
              <a:rPr lang="en-US" sz="2400" dirty="0" err="1">
                <a:solidFill>
                  <a:schemeClr val="bg1"/>
                </a:solidFill>
              </a:rPr>
              <a:t>Pandangan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hukum</a:t>
            </a:r>
            <a:r>
              <a:rPr lang="en-US" sz="2400" dirty="0">
                <a:solidFill>
                  <a:schemeClr val="bg1"/>
                </a:solidFill>
              </a:rPr>
              <a:t> MK </a:t>
            </a:r>
            <a:r>
              <a:rPr lang="en-US" sz="2400" dirty="0" err="1">
                <a:solidFill>
                  <a:schemeClr val="bg1"/>
                </a:solidFill>
              </a:rPr>
              <a:t>dalam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Putusan</a:t>
            </a:r>
            <a:r>
              <a:rPr lang="en-US" sz="2400" dirty="0">
                <a:solidFill>
                  <a:schemeClr val="bg1"/>
                </a:solidFill>
              </a:rPr>
              <a:t> MK No.22-24/PUU-VI/2008: </a:t>
            </a:r>
            <a:r>
              <a:rPr lang="en-US" sz="2400" dirty="0" err="1">
                <a:solidFill>
                  <a:schemeClr val="bg1"/>
                </a:solidFill>
              </a:rPr>
              <a:t>berdasarkan</a:t>
            </a:r>
            <a:r>
              <a:rPr lang="en-US" sz="2400" dirty="0">
                <a:solidFill>
                  <a:schemeClr val="bg1"/>
                </a:solidFill>
              </a:rPr>
              <a:t> UUD 1945, </a:t>
            </a:r>
            <a:r>
              <a:rPr lang="en-US" sz="2400" dirty="0" err="1">
                <a:solidFill>
                  <a:schemeClr val="bg1"/>
                </a:solidFill>
              </a:rPr>
              <a:t>karena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kedaulatan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tertinggi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ada</a:t>
            </a:r>
            <a:r>
              <a:rPr lang="en-US" sz="2400" dirty="0">
                <a:solidFill>
                  <a:schemeClr val="bg1"/>
                </a:solidFill>
              </a:rPr>
              <a:t> di </a:t>
            </a:r>
            <a:r>
              <a:rPr lang="en-US" sz="2400" dirty="0" err="1">
                <a:solidFill>
                  <a:schemeClr val="bg1"/>
                </a:solidFill>
              </a:rPr>
              <a:t>tangan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rakyat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maka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dalam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pemilu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rakyat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langsung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memilih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siapa</a:t>
            </a:r>
            <a:r>
              <a:rPr lang="en-US" sz="2400" dirty="0">
                <a:solidFill>
                  <a:schemeClr val="bg1"/>
                </a:solidFill>
              </a:rPr>
              <a:t> yang </a:t>
            </a:r>
            <a:r>
              <a:rPr lang="en-US" sz="2400" dirty="0" err="1">
                <a:solidFill>
                  <a:schemeClr val="bg1"/>
                </a:solidFill>
              </a:rPr>
              <a:t>dikehendakinya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  <a:r>
              <a:rPr lang="en-US" sz="2400" dirty="0" err="1">
                <a:solidFill>
                  <a:schemeClr val="bg1"/>
                </a:solidFill>
              </a:rPr>
              <a:t>Hak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suara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pemilih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adalah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wujud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kedaulatan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rakyat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sehingga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pilihan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rakyat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tidak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bisa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diubah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menjadi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pilihan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pengurus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partai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melalui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nomor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urut</a:t>
            </a:r>
            <a:r>
              <a:rPr lang="en-US" sz="2400" dirty="0">
                <a:solidFill>
                  <a:schemeClr val="bg1"/>
                </a:solidFill>
              </a:rPr>
              <a:t>. </a:t>
            </a:r>
          </a:p>
          <a:p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189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5073" y="5537240"/>
            <a:ext cx="2152740" cy="1318639"/>
          </a:xfrm>
          <a:prstGeom prst="rect">
            <a:avLst/>
          </a:prstGeom>
          <a:noFill/>
        </p:spPr>
      </p:pic>
      <p:grpSp>
        <p:nvGrpSpPr>
          <p:cNvPr id="9" name="组合 22"/>
          <p:cNvGrpSpPr/>
          <p:nvPr/>
        </p:nvGrpSpPr>
        <p:grpSpPr>
          <a:xfrm>
            <a:off x="113145" y="206949"/>
            <a:ext cx="1629410" cy="232410"/>
            <a:chOff x="12" y="410"/>
            <a:chExt cx="2566" cy="680"/>
          </a:xfrm>
        </p:grpSpPr>
        <p:sp>
          <p:nvSpPr>
            <p:cNvPr id="10" name="矩形 18"/>
            <p:cNvSpPr/>
            <p:nvPr/>
          </p:nvSpPr>
          <p:spPr>
            <a:xfrm>
              <a:off x="2111" y="410"/>
              <a:ext cx="115" cy="680"/>
            </a:xfrm>
            <a:prstGeom prst="rect">
              <a:avLst/>
            </a:prstGeom>
            <a:solidFill>
              <a:srgbClr val="B81A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1" name="矩形 19"/>
            <p:cNvSpPr/>
            <p:nvPr/>
          </p:nvSpPr>
          <p:spPr>
            <a:xfrm>
              <a:off x="2478" y="735"/>
              <a:ext cx="100" cy="355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2" name="矩形 20"/>
            <p:cNvSpPr/>
            <p:nvPr/>
          </p:nvSpPr>
          <p:spPr>
            <a:xfrm>
              <a:off x="12" y="410"/>
              <a:ext cx="2003" cy="680"/>
            </a:xfrm>
            <a:prstGeom prst="rect">
              <a:avLst/>
            </a:prstGeom>
            <a:solidFill>
              <a:srgbClr val="F487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3" name="矩形 21"/>
            <p:cNvSpPr/>
            <p:nvPr/>
          </p:nvSpPr>
          <p:spPr>
            <a:xfrm>
              <a:off x="2312" y="576"/>
              <a:ext cx="120" cy="514"/>
            </a:xfrm>
            <a:prstGeom prst="rect">
              <a:avLst/>
            </a:prstGeom>
            <a:solidFill>
              <a:srgbClr val="BDA8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48640" y="1197864"/>
            <a:ext cx="1078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640" y="564050"/>
            <a:ext cx="11069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DATA TERKAIT SISTEM PROPORSIONAL TERBUKA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8640" y="1281962"/>
            <a:ext cx="10853928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sz="20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</a:rPr>
              <a:t>Data </a:t>
            </a:r>
            <a:r>
              <a:rPr lang="en-US" sz="2000" dirty="0" err="1">
                <a:solidFill>
                  <a:schemeClr val="bg1"/>
                </a:solidFill>
              </a:rPr>
              <a:t>menunjukkan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dalam</a:t>
            </a:r>
            <a:r>
              <a:rPr lang="en-US" sz="2000" dirty="0">
                <a:solidFill>
                  <a:schemeClr val="bg1"/>
                </a:solidFill>
              </a:rPr>
              <a:t> 3 </a:t>
            </a:r>
            <a:r>
              <a:rPr lang="en-US" sz="2000" dirty="0" err="1">
                <a:solidFill>
                  <a:schemeClr val="bg1"/>
                </a:solidFill>
              </a:rPr>
              <a:t>siklus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pemilu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sejak</a:t>
            </a:r>
            <a:r>
              <a:rPr lang="en-US" sz="2000" dirty="0">
                <a:solidFill>
                  <a:schemeClr val="bg1"/>
                </a:solidFill>
              </a:rPr>
              <a:t> 2009 </a:t>
            </a:r>
            <a:r>
              <a:rPr lang="en-US" sz="2000" dirty="0" err="1">
                <a:solidFill>
                  <a:schemeClr val="bg1"/>
                </a:solidFill>
              </a:rPr>
              <a:t>secara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konsisten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pemilih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lebih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banyak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memberikan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suara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kepada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caleg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ketimbang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partai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dengan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perbandingan</a:t>
            </a:r>
            <a:r>
              <a:rPr lang="en-US" sz="2000" dirty="0">
                <a:solidFill>
                  <a:schemeClr val="bg1"/>
                </a:solidFill>
              </a:rPr>
              <a:t> 70:30. </a:t>
            </a:r>
            <a:r>
              <a:rPr lang="en-US" sz="2000" dirty="0" err="1">
                <a:solidFill>
                  <a:schemeClr val="bg1"/>
                </a:solidFill>
              </a:rPr>
              <a:t>Ini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menunjukkan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lemahnya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identifikasi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terhadap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partai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legitimasi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lebih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kuat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diberikan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kepada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caleg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ketimbang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partai</a:t>
            </a:r>
            <a:r>
              <a:rPr lang="en-US" sz="2000" dirty="0">
                <a:solidFill>
                  <a:schemeClr val="bg1"/>
                </a:solidFill>
              </a:rPr>
              <a:t>.  </a:t>
            </a:r>
            <a:r>
              <a:rPr lang="en-US" sz="2000" dirty="0" err="1" smtClean="0">
                <a:solidFill>
                  <a:schemeClr val="bg1"/>
                </a:solidFill>
              </a:rPr>
              <a:t>Lemahnya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identifikasi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terhadap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partai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merupakan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tanggung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jawab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partai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untuk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memperbaikinya</a:t>
            </a:r>
            <a:r>
              <a:rPr lang="en-US" sz="2000" dirty="0" smtClean="0">
                <a:solidFill>
                  <a:schemeClr val="bg1"/>
                </a:solidFill>
              </a:rPr>
              <a:t>,  </a:t>
            </a:r>
            <a:r>
              <a:rPr lang="en-US" sz="2000" dirty="0" err="1">
                <a:solidFill>
                  <a:schemeClr val="bg1"/>
                </a:solidFill>
              </a:rPr>
              <a:t>bukan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tanggung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jawab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pemilih</a:t>
            </a:r>
            <a:r>
              <a:rPr lang="en-US" sz="2000" dirty="0">
                <a:solidFill>
                  <a:schemeClr val="bg1"/>
                </a:solidFill>
              </a:rPr>
              <a:t>. 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</a:rPr>
              <a:t>Data </a:t>
            </a:r>
            <a:r>
              <a:rPr lang="en-US" sz="2000" dirty="0" err="1">
                <a:solidFill>
                  <a:schemeClr val="bg1"/>
                </a:solidFill>
              </a:rPr>
              <a:t>survei</a:t>
            </a:r>
            <a:r>
              <a:rPr lang="en-US" sz="2000" dirty="0">
                <a:solidFill>
                  <a:schemeClr val="bg1"/>
                </a:solidFill>
              </a:rPr>
              <a:t> LIPI </a:t>
            </a:r>
            <a:r>
              <a:rPr lang="en-US" sz="2000" dirty="0" err="1">
                <a:solidFill>
                  <a:schemeClr val="bg1"/>
                </a:solidFill>
              </a:rPr>
              <a:t>tahun</a:t>
            </a:r>
            <a:r>
              <a:rPr lang="en-US" sz="2000" dirty="0">
                <a:solidFill>
                  <a:schemeClr val="bg1"/>
                </a:solidFill>
              </a:rPr>
              <a:t> 2019 </a:t>
            </a:r>
            <a:r>
              <a:rPr lang="en-US" sz="2000" dirty="0" err="1">
                <a:solidFill>
                  <a:schemeClr val="bg1"/>
                </a:solidFill>
              </a:rPr>
              <a:t>menunjukkan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pengalaman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empirik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pemilih</a:t>
            </a:r>
            <a:r>
              <a:rPr lang="en-US" sz="2000" dirty="0">
                <a:solidFill>
                  <a:schemeClr val="bg1"/>
                </a:solidFill>
              </a:rPr>
              <a:t> di Indonesia </a:t>
            </a:r>
            <a:r>
              <a:rPr lang="en-US" sz="2000" dirty="0" err="1">
                <a:solidFill>
                  <a:schemeClr val="bg1"/>
                </a:solidFill>
              </a:rPr>
              <a:t>pernah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ditawari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uang</a:t>
            </a:r>
            <a:r>
              <a:rPr lang="en-US" sz="2000" dirty="0">
                <a:solidFill>
                  <a:schemeClr val="bg1"/>
                </a:solidFill>
              </a:rPr>
              <a:t>/</a:t>
            </a:r>
            <a:r>
              <a:rPr lang="en-US" sz="2000" dirty="0" err="1">
                <a:solidFill>
                  <a:schemeClr val="bg1"/>
                </a:solidFill>
              </a:rPr>
              <a:t>barang</a:t>
            </a:r>
            <a:r>
              <a:rPr lang="en-US" sz="2000" dirty="0">
                <a:solidFill>
                  <a:schemeClr val="bg1"/>
                </a:solidFill>
              </a:rPr>
              <a:t> (</a:t>
            </a:r>
            <a:r>
              <a:rPr lang="en-US" sz="2000" dirty="0" err="1">
                <a:solidFill>
                  <a:schemeClr val="bg1"/>
                </a:solidFill>
              </a:rPr>
              <a:t>politik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uang</a:t>
            </a:r>
            <a:r>
              <a:rPr lang="en-US" sz="2000" dirty="0">
                <a:solidFill>
                  <a:schemeClr val="bg1"/>
                </a:solidFill>
              </a:rPr>
              <a:t>) </a:t>
            </a:r>
            <a:r>
              <a:rPr lang="en-US" sz="2000" dirty="0" err="1">
                <a:solidFill>
                  <a:schemeClr val="bg1"/>
                </a:solidFill>
              </a:rPr>
              <a:t>sebesar</a:t>
            </a:r>
            <a:r>
              <a:rPr lang="en-US" sz="2000" dirty="0">
                <a:solidFill>
                  <a:schemeClr val="bg1"/>
                </a:solidFill>
              </a:rPr>
              <a:t> 28%. Dari </a:t>
            </a:r>
            <a:r>
              <a:rPr lang="en-US" sz="2000" dirty="0" err="1">
                <a:solidFill>
                  <a:schemeClr val="bg1"/>
                </a:solidFill>
              </a:rPr>
              <a:t>jumlah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tersebut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sebesar</a:t>
            </a:r>
            <a:r>
              <a:rPr lang="en-US" sz="2000" dirty="0">
                <a:solidFill>
                  <a:schemeClr val="bg1"/>
                </a:solidFill>
              </a:rPr>
              <a:t> 37% </a:t>
            </a:r>
            <a:r>
              <a:rPr lang="en-US" sz="2000" dirty="0" err="1">
                <a:solidFill>
                  <a:schemeClr val="bg1"/>
                </a:solidFill>
              </a:rPr>
              <a:t>mempertimbangkan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pililhannya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sesuai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dengan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uang</a:t>
            </a:r>
            <a:r>
              <a:rPr lang="en-US" sz="2000" dirty="0">
                <a:solidFill>
                  <a:schemeClr val="bg1"/>
                </a:solidFill>
              </a:rPr>
              <a:t>/</a:t>
            </a:r>
            <a:r>
              <a:rPr lang="en-US" sz="2000" dirty="0" err="1">
                <a:solidFill>
                  <a:schemeClr val="bg1"/>
                </a:solidFill>
              </a:rPr>
              <a:t>barang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tersebut</a:t>
            </a:r>
            <a:r>
              <a:rPr lang="en-US" sz="2000" dirty="0">
                <a:solidFill>
                  <a:schemeClr val="bg1"/>
                </a:solidFill>
              </a:rPr>
              <a:t>. </a:t>
            </a:r>
            <a:r>
              <a:rPr lang="en-US" sz="2000" dirty="0" err="1">
                <a:solidFill>
                  <a:schemeClr val="bg1"/>
                </a:solidFill>
              </a:rPr>
              <a:t>Artinya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pengaruh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politik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uang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sebesar</a:t>
            </a:r>
            <a:r>
              <a:rPr lang="en-US" sz="2000" dirty="0">
                <a:solidFill>
                  <a:schemeClr val="bg1"/>
                </a:solidFill>
              </a:rPr>
              <a:t> 10,3% </a:t>
            </a:r>
            <a:r>
              <a:rPr lang="en-US" sz="2000" dirty="0" err="1">
                <a:solidFill>
                  <a:schemeClr val="bg1"/>
                </a:solidFill>
              </a:rPr>
              <a:t>dari</a:t>
            </a:r>
            <a:r>
              <a:rPr lang="en-US" sz="2000" dirty="0">
                <a:solidFill>
                  <a:schemeClr val="bg1"/>
                </a:solidFill>
              </a:rPr>
              <a:t> total </a:t>
            </a:r>
            <a:r>
              <a:rPr lang="en-US" sz="2000" dirty="0" err="1">
                <a:solidFill>
                  <a:schemeClr val="bg1"/>
                </a:solidFill>
              </a:rPr>
              <a:t>pemilih</a:t>
            </a:r>
            <a:r>
              <a:rPr lang="en-US" sz="2000" dirty="0">
                <a:solidFill>
                  <a:schemeClr val="bg1"/>
                </a:solidFill>
              </a:rPr>
              <a:t> di Indonesia. </a:t>
            </a:r>
            <a:r>
              <a:rPr lang="en-US" sz="2000" dirty="0" err="1">
                <a:solidFill>
                  <a:schemeClr val="bg1"/>
                </a:solidFill>
              </a:rPr>
              <a:t>Lebih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banyak</a:t>
            </a:r>
            <a:r>
              <a:rPr lang="en-US" sz="2000" dirty="0">
                <a:solidFill>
                  <a:schemeClr val="bg1"/>
                </a:solidFill>
              </a:rPr>
              <a:t> orang yang </a:t>
            </a:r>
            <a:r>
              <a:rPr lang="en-US" sz="2000" dirty="0" err="1">
                <a:solidFill>
                  <a:schemeClr val="bg1"/>
                </a:solidFill>
              </a:rPr>
              <a:t>tidak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terpapar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politik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uang</a:t>
            </a:r>
            <a:r>
              <a:rPr lang="en-US" sz="2000" dirty="0">
                <a:solidFill>
                  <a:schemeClr val="bg1"/>
                </a:solidFill>
              </a:rPr>
              <a:t>/</a:t>
            </a:r>
            <a:r>
              <a:rPr lang="en-US" sz="2000" dirty="0" err="1">
                <a:solidFill>
                  <a:schemeClr val="bg1"/>
                </a:solidFill>
              </a:rPr>
              <a:t>ditawari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uang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atau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barang</a:t>
            </a:r>
            <a:r>
              <a:rPr lang="en-US" sz="2000" dirty="0">
                <a:solidFill>
                  <a:schemeClr val="bg1"/>
                </a:solidFill>
              </a:rPr>
              <a:t> (72%). Dari yang </a:t>
            </a:r>
            <a:r>
              <a:rPr lang="en-US" sz="2000" dirty="0" err="1">
                <a:solidFill>
                  <a:schemeClr val="bg1"/>
                </a:solidFill>
              </a:rPr>
              <a:t>terpapar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politik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uang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masih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lebih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banyak</a:t>
            </a:r>
            <a:r>
              <a:rPr lang="en-US" sz="2000" dirty="0">
                <a:solidFill>
                  <a:schemeClr val="bg1"/>
                </a:solidFill>
              </a:rPr>
              <a:t> yang </a:t>
            </a:r>
            <a:r>
              <a:rPr lang="en-US" sz="2000" dirty="0" err="1">
                <a:solidFill>
                  <a:schemeClr val="bg1"/>
                </a:solidFill>
              </a:rPr>
              <a:t>tidak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mengubah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pilihannya</a:t>
            </a:r>
            <a:r>
              <a:rPr lang="en-US" sz="2000" dirty="0">
                <a:solidFill>
                  <a:schemeClr val="bg1"/>
                </a:solidFill>
              </a:rPr>
              <a:t> (63</a:t>
            </a:r>
            <a:r>
              <a:rPr lang="en-US" sz="2000" dirty="0" smtClean="0">
                <a:solidFill>
                  <a:schemeClr val="bg1"/>
                </a:solidFill>
              </a:rPr>
              <a:t>%).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437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9260" y="5539361"/>
            <a:ext cx="2152740" cy="1318639"/>
          </a:xfrm>
          <a:prstGeom prst="rect">
            <a:avLst/>
          </a:prstGeom>
          <a:noFill/>
        </p:spPr>
      </p:pic>
      <p:grpSp>
        <p:nvGrpSpPr>
          <p:cNvPr id="9" name="组合 22"/>
          <p:cNvGrpSpPr/>
          <p:nvPr/>
        </p:nvGrpSpPr>
        <p:grpSpPr>
          <a:xfrm>
            <a:off x="113145" y="206949"/>
            <a:ext cx="1629410" cy="232410"/>
            <a:chOff x="12" y="410"/>
            <a:chExt cx="2566" cy="680"/>
          </a:xfrm>
        </p:grpSpPr>
        <p:sp>
          <p:nvSpPr>
            <p:cNvPr id="10" name="矩形 18"/>
            <p:cNvSpPr/>
            <p:nvPr/>
          </p:nvSpPr>
          <p:spPr>
            <a:xfrm>
              <a:off x="2111" y="410"/>
              <a:ext cx="115" cy="680"/>
            </a:xfrm>
            <a:prstGeom prst="rect">
              <a:avLst/>
            </a:prstGeom>
            <a:solidFill>
              <a:srgbClr val="B81A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1" name="矩形 19"/>
            <p:cNvSpPr/>
            <p:nvPr/>
          </p:nvSpPr>
          <p:spPr>
            <a:xfrm>
              <a:off x="2478" y="735"/>
              <a:ext cx="100" cy="355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2" name="矩形 20"/>
            <p:cNvSpPr/>
            <p:nvPr/>
          </p:nvSpPr>
          <p:spPr>
            <a:xfrm>
              <a:off x="12" y="410"/>
              <a:ext cx="2003" cy="680"/>
            </a:xfrm>
            <a:prstGeom prst="rect">
              <a:avLst/>
            </a:prstGeom>
            <a:solidFill>
              <a:srgbClr val="F487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3" name="矩形 21"/>
            <p:cNvSpPr/>
            <p:nvPr/>
          </p:nvSpPr>
          <p:spPr>
            <a:xfrm>
              <a:off x="2312" y="576"/>
              <a:ext cx="120" cy="514"/>
            </a:xfrm>
            <a:prstGeom prst="rect">
              <a:avLst/>
            </a:prstGeom>
            <a:solidFill>
              <a:srgbClr val="BDA8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48640" y="1197864"/>
            <a:ext cx="1078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981" y="1024128"/>
            <a:ext cx="9934575" cy="559117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71765" y="-1492"/>
            <a:ext cx="105704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chemeClr val="bg1"/>
                </a:solidFill>
              </a:rPr>
              <a:t>USULAN CWI UNTUK PEMBERIAN SUARA DALAM SISTEM PROPORSIONAL TERBUKA</a:t>
            </a:r>
            <a:endParaRPr lang="en-US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715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5073" y="5537240"/>
            <a:ext cx="2152740" cy="1318639"/>
          </a:xfrm>
          <a:prstGeom prst="rect">
            <a:avLst/>
          </a:prstGeom>
          <a:noFill/>
        </p:spPr>
      </p:pic>
      <p:grpSp>
        <p:nvGrpSpPr>
          <p:cNvPr id="9" name="组合 22"/>
          <p:cNvGrpSpPr/>
          <p:nvPr/>
        </p:nvGrpSpPr>
        <p:grpSpPr>
          <a:xfrm>
            <a:off x="113145" y="206949"/>
            <a:ext cx="1629410" cy="232410"/>
            <a:chOff x="12" y="410"/>
            <a:chExt cx="2566" cy="680"/>
          </a:xfrm>
        </p:grpSpPr>
        <p:sp>
          <p:nvSpPr>
            <p:cNvPr id="10" name="矩形 18"/>
            <p:cNvSpPr/>
            <p:nvPr/>
          </p:nvSpPr>
          <p:spPr>
            <a:xfrm>
              <a:off x="2111" y="410"/>
              <a:ext cx="115" cy="680"/>
            </a:xfrm>
            <a:prstGeom prst="rect">
              <a:avLst/>
            </a:prstGeom>
            <a:solidFill>
              <a:srgbClr val="B81A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1" name="矩形 19"/>
            <p:cNvSpPr/>
            <p:nvPr/>
          </p:nvSpPr>
          <p:spPr>
            <a:xfrm>
              <a:off x="2478" y="735"/>
              <a:ext cx="100" cy="355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2" name="矩形 20"/>
            <p:cNvSpPr/>
            <p:nvPr/>
          </p:nvSpPr>
          <p:spPr>
            <a:xfrm>
              <a:off x="12" y="410"/>
              <a:ext cx="2003" cy="680"/>
            </a:xfrm>
            <a:prstGeom prst="rect">
              <a:avLst/>
            </a:prstGeom>
            <a:solidFill>
              <a:srgbClr val="F487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3" name="矩形 21"/>
            <p:cNvSpPr/>
            <p:nvPr/>
          </p:nvSpPr>
          <p:spPr>
            <a:xfrm>
              <a:off x="2312" y="576"/>
              <a:ext cx="120" cy="514"/>
            </a:xfrm>
            <a:prstGeom prst="rect">
              <a:avLst/>
            </a:prstGeom>
            <a:solidFill>
              <a:srgbClr val="BDA8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48640" y="1197864"/>
            <a:ext cx="1078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640" y="564050"/>
            <a:ext cx="11069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KETERWAKILAN PEREMPUAN DALAM RUU PEMILU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8640" y="1702586"/>
            <a:ext cx="1085392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sz="2000" dirty="0" smtClean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800" dirty="0" err="1" smtClean="0">
                <a:solidFill>
                  <a:schemeClr val="bg1"/>
                </a:solidFill>
              </a:rPr>
              <a:t>Partai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politik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mengajukan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daftar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calon</a:t>
            </a:r>
            <a:r>
              <a:rPr lang="en-US" sz="2800" dirty="0" smtClean="0">
                <a:solidFill>
                  <a:schemeClr val="bg1"/>
                </a:solidFill>
              </a:rPr>
              <a:t> yang </a:t>
            </a:r>
            <a:r>
              <a:rPr lang="en-US" sz="2800" dirty="0" err="1" smtClean="0">
                <a:solidFill>
                  <a:schemeClr val="bg1"/>
                </a:solidFill>
              </a:rPr>
              <a:t>menyertakan</a:t>
            </a:r>
            <a:r>
              <a:rPr lang="en-US" sz="2800" dirty="0" smtClean="0">
                <a:solidFill>
                  <a:schemeClr val="bg1"/>
                </a:solidFill>
              </a:rPr>
              <a:t> minimal 30% </a:t>
            </a:r>
            <a:r>
              <a:rPr lang="en-US" sz="2800" dirty="0" err="1" smtClean="0">
                <a:solidFill>
                  <a:schemeClr val="bg1"/>
                </a:solidFill>
              </a:rPr>
              <a:t>keterwakilan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perempuan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dengan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menempatkan</a:t>
            </a:r>
            <a:r>
              <a:rPr lang="en-US" sz="2800" dirty="0" smtClean="0">
                <a:solidFill>
                  <a:schemeClr val="bg1"/>
                </a:solidFill>
              </a:rPr>
              <a:t> paling </a:t>
            </a:r>
            <a:r>
              <a:rPr lang="en-US" sz="2800" dirty="0" err="1" smtClean="0">
                <a:solidFill>
                  <a:schemeClr val="bg1"/>
                </a:solidFill>
              </a:rPr>
              <a:t>tidak</a:t>
            </a:r>
            <a:r>
              <a:rPr lang="en-US" sz="2800" dirty="0" smtClean="0">
                <a:solidFill>
                  <a:schemeClr val="bg1"/>
                </a:solidFill>
              </a:rPr>
              <a:t> 1 </a:t>
            </a:r>
            <a:r>
              <a:rPr lang="en-US" sz="2800" dirty="0" err="1" smtClean="0">
                <a:solidFill>
                  <a:schemeClr val="bg1"/>
                </a:solidFill>
              </a:rPr>
              <a:t>nama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caleg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perempuan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dalam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setiap</a:t>
            </a:r>
            <a:r>
              <a:rPr lang="en-US" sz="2800" dirty="0" smtClean="0">
                <a:solidFill>
                  <a:schemeClr val="bg1"/>
                </a:solidFill>
              </a:rPr>
              <a:t> 3 </a:t>
            </a:r>
            <a:r>
              <a:rPr lang="en-US" sz="2800" dirty="0" err="1" smtClean="0">
                <a:solidFill>
                  <a:schemeClr val="bg1"/>
                </a:solidFill>
              </a:rPr>
              <a:t>nama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caleg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(</a:t>
            </a:r>
            <a:r>
              <a:rPr lang="en-US" sz="2800" dirty="0" err="1" smtClean="0">
                <a:solidFill>
                  <a:schemeClr val="bg1"/>
                </a:solidFill>
              </a:rPr>
              <a:t>Pasal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213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214</a:t>
            </a:r>
            <a:r>
              <a:rPr lang="en-US" sz="2800" dirty="0">
                <a:solidFill>
                  <a:schemeClr val="bg1"/>
                </a:solidFill>
                <a:sym typeface="Wingdings" panose="05000000000000000000" pitchFamily="2" charset="2"/>
              </a:rPr>
              <a:t>)</a:t>
            </a:r>
            <a:r>
              <a:rPr lang="en-US" sz="2800" dirty="0" smtClean="0">
                <a:solidFill>
                  <a:schemeClr val="bg1"/>
                </a:solidFill>
                <a:sym typeface="Wingdings" panose="05000000000000000000" pitchFamily="2" charset="2"/>
              </a:rPr>
              <a:t>.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endParaRPr lang="en-US" sz="2800" dirty="0" smtClean="0">
              <a:solidFill>
                <a:schemeClr val="bg1"/>
              </a:solidFill>
            </a:endParaRPr>
          </a:p>
          <a:p>
            <a:endParaRPr lang="en-US" sz="20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11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9260" y="5539361"/>
            <a:ext cx="2152740" cy="1318639"/>
          </a:xfrm>
          <a:prstGeom prst="rect">
            <a:avLst/>
          </a:prstGeom>
          <a:noFill/>
        </p:spPr>
      </p:pic>
      <p:grpSp>
        <p:nvGrpSpPr>
          <p:cNvPr id="9" name="组合 22"/>
          <p:cNvGrpSpPr/>
          <p:nvPr/>
        </p:nvGrpSpPr>
        <p:grpSpPr>
          <a:xfrm>
            <a:off x="113145" y="206949"/>
            <a:ext cx="1629410" cy="232410"/>
            <a:chOff x="12" y="410"/>
            <a:chExt cx="2566" cy="680"/>
          </a:xfrm>
        </p:grpSpPr>
        <p:sp>
          <p:nvSpPr>
            <p:cNvPr id="10" name="矩形 18"/>
            <p:cNvSpPr/>
            <p:nvPr/>
          </p:nvSpPr>
          <p:spPr>
            <a:xfrm>
              <a:off x="2111" y="410"/>
              <a:ext cx="115" cy="680"/>
            </a:xfrm>
            <a:prstGeom prst="rect">
              <a:avLst/>
            </a:prstGeom>
            <a:solidFill>
              <a:srgbClr val="B81A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1" name="矩形 19"/>
            <p:cNvSpPr/>
            <p:nvPr/>
          </p:nvSpPr>
          <p:spPr>
            <a:xfrm>
              <a:off x="2478" y="735"/>
              <a:ext cx="100" cy="355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2" name="矩形 20"/>
            <p:cNvSpPr/>
            <p:nvPr/>
          </p:nvSpPr>
          <p:spPr>
            <a:xfrm>
              <a:off x="12" y="410"/>
              <a:ext cx="2003" cy="680"/>
            </a:xfrm>
            <a:prstGeom prst="rect">
              <a:avLst/>
            </a:prstGeom>
            <a:solidFill>
              <a:srgbClr val="F487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3" name="矩形 21"/>
            <p:cNvSpPr/>
            <p:nvPr/>
          </p:nvSpPr>
          <p:spPr>
            <a:xfrm>
              <a:off x="2312" y="576"/>
              <a:ext cx="120" cy="514"/>
            </a:xfrm>
            <a:prstGeom prst="rect">
              <a:avLst/>
            </a:prstGeom>
            <a:solidFill>
              <a:srgbClr val="BDA8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48640" y="766758"/>
            <a:ext cx="1078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3145" y="5249313"/>
            <a:ext cx="108539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Pemilu</a:t>
            </a:r>
            <a:r>
              <a:rPr lang="en-US" dirty="0">
                <a:solidFill>
                  <a:schemeClr val="bg1"/>
                </a:solidFill>
              </a:rPr>
              <a:t> 2019 </a:t>
            </a:r>
            <a:r>
              <a:rPr lang="en-US" dirty="0" err="1">
                <a:solidFill>
                  <a:schemeClr val="bg1"/>
                </a:solidFill>
              </a:rPr>
              <a:t>menunjukkan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angka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pencalonan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caleg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perempuan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angka</a:t>
            </a:r>
            <a:r>
              <a:rPr lang="en-US" dirty="0">
                <a:solidFill>
                  <a:schemeClr val="bg1"/>
                </a:solidFill>
              </a:rPr>
              <a:t> 39.98%, </a:t>
            </a:r>
            <a:r>
              <a:rPr lang="en-US" dirty="0" err="1">
                <a:solidFill>
                  <a:schemeClr val="bg1"/>
                </a:solidFill>
              </a:rPr>
              <a:t>sementara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angka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perolehan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caleg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perempuan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sebesar</a:t>
            </a:r>
            <a:r>
              <a:rPr lang="en-US" dirty="0">
                <a:solidFill>
                  <a:schemeClr val="bg1"/>
                </a:solidFill>
              </a:rPr>
              <a:t> 24.01 %, </a:t>
            </a:r>
            <a:r>
              <a:rPr lang="en-US" dirty="0" err="1">
                <a:solidFill>
                  <a:schemeClr val="bg1"/>
                </a:solidFill>
              </a:rPr>
              <a:t>kemudian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berhasil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terkonversi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menjadi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kursi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setara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20.52%. Hal </a:t>
            </a:r>
            <a:r>
              <a:rPr lang="en-US" dirty="0" err="1">
                <a:solidFill>
                  <a:schemeClr val="bg1"/>
                </a:solidFill>
              </a:rPr>
              <a:t>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memperlihatkan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terjadinya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defisit</a:t>
            </a:r>
            <a:r>
              <a:rPr lang="en-US" dirty="0" smtClean="0">
                <a:solidFill>
                  <a:schemeClr val="bg1"/>
                </a:solidFill>
              </a:rPr>
              <a:t>, yang </a:t>
            </a:r>
            <a:r>
              <a:rPr lang="en-US" dirty="0" err="1" smtClean="0">
                <a:solidFill>
                  <a:schemeClr val="bg1"/>
                </a:solidFill>
              </a:rPr>
              <a:t>salah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satunya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diakibatkan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penerapan</a:t>
            </a:r>
            <a:r>
              <a:rPr lang="en-US" dirty="0" smtClean="0">
                <a:solidFill>
                  <a:schemeClr val="bg1"/>
                </a:solidFill>
              </a:rPr>
              <a:t> PT yang </a:t>
            </a:r>
            <a:r>
              <a:rPr lang="en-US" dirty="0" err="1" smtClean="0">
                <a:solidFill>
                  <a:schemeClr val="bg1"/>
                </a:solidFill>
              </a:rPr>
              <a:t>tinggi</a:t>
            </a:r>
            <a:r>
              <a:rPr lang="en-US" dirty="0" smtClean="0">
                <a:solidFill>
                  <a:schemeClr val="bg1"/>
                </a:solidFill>
              </a:rPr>
              <a:t>. 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 smtClean="0">
                <a:solidFill>
                  <a:schemeClr val="bg1"/>
                </a:solidFill>
              </a:rPr>
              <a:t>Artinya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caleg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perempuan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mengalami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defisit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perolehan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kursi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sebesar</a:t>
            </a:r>
            <a:r>
              <a:rPr lang="en-US" dirty="0">
                <a:solidFill>
                  <a:schemeClr val="bg1"/>
                </a:solidFill>
              </a:rPr>
              <a:t> 3.49%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setara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20 </a:t>
            </a:r>
            <a:r>
              <a:rPr lang="en-US" dirty="0" err="1">
                <a:solidFill>
                  <a:schemeClr val="bg1"/>
                </a:solidFill>
              </a:rPr>
              <a:t>kursi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4" name="Picture 2" descr="C:\Users\ADMINI~1\AppData\Local\Temp\ksohtml\wps_clip_image-2643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3297" y="1060545"/>
            <a:ext cx="9680062" cy="396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94008" y="274315"/>
            <a:ext cx="96170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chemeClr val="bg1"/>
                </a:solidFill>
              </a:rPr>
              <a:t>KETERWAKILAN PEREMPUAN DAN AMBANG BATAS</a:t>
            </a:r>
            <a:endParaRPr lang="en-US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09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305" y="5380230"/>
            <a:ext cx="2152740" cy="1318639"/>
          </a:xfrm>
          <a:prstGeom prst="rect">
            <a:avLst/>
          </a:prstGeom>
          <a:noFill/>
        </p:spPr>
      </p:pic>
      <p:grpSp>
        <p:nvGrpSpPr>
          <p:cNvPr id="9" name="组合 22"/>
          <p:cNvGrpSpPr/>
          <p:nvPr/>
        </p:nvGrpSpPr>
        <p:grpSpPr>
          <a:xfrm>
            <a:off x="113145" y="206949"/>
            <a:ext cx="1629410" cy="232410"/>
            <a:chOff x="12" y="410"/>
            <a:chExt cx="2566" cy="680"/>
          </a:xfrm>
        </p:grpSpPr>
        <p:sp>
          <p:nvSpPr>
            <p:cNvPr id="10" name="矩形 18"/>
            <p:cNvSpPr/>
            <p:nvPr/>
          </p:nvSpPr>
          <p:spPr>
            <a:xfrm>
              <a:off x="2111" y="410"/>
              <a:ext cx="115" cy="680"/>
            </a:xfrm>
            <a:prstGeom prst="rect">
              <a:avLst/>
            </a:prstGeom>
            <a:solidFill>
              <a:srgbClr val="B81A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1" name="矩形 19"/>
            <p:cNvSpPr/>
            <p:nvPr/>
          </p:nvSpPr>
          <p:spPr>
            <a:xfrm>
              <a:off x="2478" y="735"/>
              <a:ext cx="100" cy="355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2" name="矩形 20"/>
            <p:cNvSpPr/>
            <p:nvPr/>
          </p:nvSpPr>
          <p:spPr>
            <a:xfrm>
              <a:off x="12" y="410"/>
              <a:ext cx="2003" cy="680"/>
            </a:xfrm>
            <a:prstGeom prst="rect">
              <a:avLst/>
            </a:prstGeom>
            <a:solidFill>
              <a:srgbClr val="F487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3" name="矩形 21"/>
            <p:cNvSpPr/>
            <p:nvPr/>
          </p:nvSpPr>
          <p:spPr>
            <a:xfrm>
              <a:off x="2312" y="576"/>
              <a:ext cx="120" cy="514"/>
            </a:xfrm>
            <a:prstGeom prst="rect">
              <a:avLst/>
            </a:prstGeom>
            <a:solidFill>
              <a:srgbClr val="BDA8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48640" y="1197864"/>
            <a:ext cx="1078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18285" y="206949"/>
            <a:ext cx="110694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KETERWAKILAN PEREMPUAN DAN 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SISTEM PROPORSIONAL TERBUKA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8640" y="1505918"/>
            <a:ext cx="10853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chemeClr val="bg1"/>
                </a:solidFill>
              </a:rPr>
              <a:t>Perolehan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Suara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Caleg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Perempuan</a:t>
            </a:r>
            <a:r>
              <a:rPr lang="en-US" sz="2000" b="1" dirty="0" smtClean="0">
                <a:solidFill>
                  <a:schemeClr val="bg1"/>
                </a:solidFill>
              </a:rPr>
              <a:t> DPR </a:t>
            </a:r>
            <a:r>
              <a:rPr lang="en-US" sz="2000" b="1" dirty="0">
                <a:solidFill>
                  <a:schemeClr val="bg1"/>
                </a:solidFill>
              </a:rPr>
              <a:t>RI </a:t>
            </a:r>
            <a:r>
              <a:rPr lang="en-US" sz="2000" b="1" dirty="0" err="1">
                <a:solidFill>
                  <a:schemeClr val="bg1"/>
                </a:solidFill>
              </a:rPr>
              <a:t>Pada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Pemilu</a:t>
            </a:r>
            <a:r>
              <a:rPr lang="en-US" sz="2000" b="1" dirty="0">
                <a:solidFill>
                  <a:schemeClr val="bg1"/>
                </a:solidFill>
              </a:rPr>
              <a:t> 2009, 2014 </a:t>
            </a:r>
            <a:r>
              <a:rPr lang="en-US" sz="2000" b="1" dirty="0" err="1">
                <a:solidFill>
                  <a:schemeClr val="bg1"/>
                </a:solidFill>
              </a:rPr>
              <a:t>dan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</a:rPr>
              <a:t>2019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678279"/>
              </p:ext>
            </p:extLst>
          </p:nvPr>
        </p:nvGraphicFramePr>
        <p:xfrm>
          <a:off x="1593907" y="2071120"/>
          <a:ext cx="8763394" cy="11988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04395">
                  <a:extLst>
                    <a:ext uri="{9D8B030D-6E8A-4147-A177-3AD203B41FA5}">
                      <a16:colId xmlns:a16="http://schemas.microsoft.com/office/drawing/2014/main" val="2143684189"/>
                    </a:ext>
                  </a:extLst>
                </a:gridCol>
                <a:gridCol w="2286333">
                  <a:extLst>
                    <a:ext uri="{9D8B030D-6E8A-4147-A177-3AD203B41FA5}">
                      <a16:colId xmlns:a16="http://schemas.microsoft.com/office/drawing/2014/main" val="1908150333"/>
                    </a:ext>
                  </a:extLst>
                </a:gridCol>
                <a:gridCol w="2286333">
                  <a:extLst>
                    <a:ext uri="{9D8B030D-6E8A-4147-A177-3AD203B41FA5}">
                      <a16:colId xmlns:a16="http://schemas.microsoft.com/office/drawing/2014/main" val="3416496573"/>
                    </a:ext>
                  </a:extLst>
                </a:gridCol>
                <a:gridCol w="2286333">
                  <a:extLst>
                    <a:ext uri="{9D8B030D-6E8A-4147-A177-3AD203B41FA5}">
                      <a16:colId xmlns:a16="http://schemas.microsoft.com/office/drawing/2014/main" val="1187476954"/>
                    </a:ext>
                  </a:extLst>
                </a:gridCol>
              </a:tblGrid>
              <a:tr h="326376">
                <a:tc>
                  <a:txBody>
                    <a:bodyPr/>
                    <a:lstStyle/>
                    <a:p>
                      <a:pPr marL="0" marR="191135" algn="just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5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1135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5"/>
                        </a:spcAft>
                      </a:pPr>
                      <a:r>
                        <a:rPr lang="en-US" sz="1800" dirty="0" err="1">
                          <a:effectLst/>
                        </a:rPr>
                        <a:t>Pemilu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smtClean="0">
                          <a:effectLst/>
                        </a:rPr>
                        <a:t>2009</a:t>
                      </a:r>
                    </a:p>
                    <a:p>
                      <a:pPr marL="0" marR="191135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5"/>
                        </a:spcAft>
                      </a:pP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Pemilu</a:t>
                      </a:r>
                      <a:r>
                        <a:rPr lang="en-US" sz="1800" dirty="0">
                          <a:effectLst/>
                        </a:rPr>
                        <a:t> 2014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Pemilu 2019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558682"/>
                  </a:ext>
                </a:extLst>
              </a:tr>
              <a:tr h="6228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Perolehan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Suara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22%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23%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800" dirty="0">
                          <a:effectLst/>
                        </a:rPr>
                        <a:t>24,01%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806596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7374628"/>
              </p:ext>
            </p:extLst>
          </p:nvPr>
        </p:nvGraphicFramePr>
        <p:xfrm>
          <a:off x="1090716" y="4552194"/>
          <a:ext cx="9985247" cy="9784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89101">
                  <a:extLst>
                    <a:ext uri="{9D8B030D-6E8A-4147-A177-3AD203B41FA5}">
                      <a16:colId xmlns:a16="http://schemas.microsoft.com/office/drawing/2014/main" val="2155421512"/>
                    </a:ext>
                  </a:extLst>
                </a:gridCol>
                <a:gridCol w="2014398">
                  <a:extLst>
                    <a:ext uri="{9D8B030D-6E8A-4147-A177-3AD203B41FA5}">
                      <a16:colId xmlns:a16="http://schemas.microsoft.com/office/drawing/2014/main" val="3286712635"/>
                    </a:ext>
                  </a:extLst>
                </a:gridCol>
                <a:gridCol w="2168610">
                  <a:extLst>
                    <a:ext uri="{9D8B030D-6E8A-4147-A177-3AD203B41FA5}">
                      <a16:colId xmlns:a16="http://schemas.microsoft.com/office/drawing/2014/main" val="778556485"/>
                    </a:ext>
                  </a:extLst>
                </a:gridCol>
                <a:gridCol w="1843320">
                  <a:extLst>
                    <a:ext uri="{9D8B030D-6E8A-4147-A177-3AD203B41FA5}">
                      <a16:colId xmlns:a16="http://schemas.microsoft.com/office/drawing/2014/main" val="3361290906"/>
                    </a:ext>
                  </a:extLst>
                </a:gridCol>
                <a:gridCol w="2069818">
                  <a:extLst>
                    <a:ext uri="{9D8B030D-6E8A-4147-A177-3AD203B41FA5}">
                      <a16:colId xmlns:a16="http://schemas.microsoft.com/office/drawing/2014/main" val="383811706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191135" algn="just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5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1135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5"/>
                        </a:spcAft>
                      </a:pPr>
                      <a:r>
                        <a:rPr lang="en-US" sz="2000" dirty="0" err="1">
                          <a:effectLst/>
                        </a:rPr>
                        <a:t>Pemilu</a:t>
                      </a:r>
                      <a:r>
                        <a:rPr lang="en-US" sz="2000" dirty="0">
                          <a:effectLst/>
                        </a:rPr>
                        <a:t> 2004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191135" algn="ctr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5"/>
                        </a:spcAft>
                      </a:pPr>
                      <a:r>
                        <a:rPr lang="en-US" sz="2000" dirty="0" err="1">
                          <a:effectLst/>
                        </a:rPr>
                        <a:t>Pemilu</a:t>
                      </a:r>
                      <a:r>
                        <a:rPr lang="en-US" sz="2000" dirty="0">
                          <a:effectLst/>
                        </a:rPr>
                        <a:t> 2009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Pemilu 2014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Pemilu 2019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14198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Perolehan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Kursi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11%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18%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17%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</a:rPr>
                        <a:t>20,52%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6586874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482522" y="4013307"/>
            <a:ext cx="9234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solidFill>
                  <a:schemeClr val="bg1"/>
                </a:solidFill>
              </a:rPr>
              <a:t>Perolehan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Kursi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Perempuan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Pada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Pemilu</a:t>
            </a:r>
            <a:r>
              <a:rPr lang="en-US" sz="2000" b="1" dirty="0">
                <a:solidFill>
                  <a:schemeClr val="bg1"/>
                </a:solidFill>
              </a:rPr>
              <a:t> 2004, 2009, 2014 </a:t>
            </a:r>
            <a:r>
              <a:rPr lang="en-US" sz="2000" b="1" dirty="0" err="1">
                <a:solidFill>
                  <a:schemeClr val="bg1"/>
                </a:solidFill>
              </a:rPr>
              <a:t>dan</a:t>
            </a:r>
            <a:r>
              <a:rPr lang="en-US" sz="2000" b="1" dirty="0">
                <a:solidFill>
                  <a:schemeClr val="bg1"/>
                </a:solidFill>
              </a:rPr>
              <a:t> 2019</a:t>
            </a:r>
          </a:p>
        </p:txBody>
      </p:sp>
    </p:spTree>
    <p:extLst>
      <p:ext uri="{BB962C8B-B14F-4D97-AF65-F5344CB8AC3E}">
        <p14:creationId xmlns:p14="http://schemas.microsoft.com/office/powerpoint/2010/main" val="68480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305" y="5380230"/>
            <a:ext cx="2152740" cy="1318639"/>
          </a:xfrm>
          <a:prstGeom prst="rect">
            <a:avLst/>
          </a:prstGeom>
          <a:noFill/>
        </p:spPr>
      </p:pic>
      <p:grpSp>
        <p:nvGrpSpPr>
          <p:cNvPr id="9" name="组合 22"/>
          <p:cNvGrpSpPr/>
          <p:nvPr/>
        </p:nvGrpSpPr>
        <p:grpSpPr>
          <a:xfrm>
            <a:off x="113145" y="206949"/>
            <a:ext cx="1629410" cy="232410"/>
            <a:chOff x="12" y="410"/>
            <a:chExt cx="2566" cy="680"/>
          </a:xfrm>
        </p:grpSpPr>
        <p:sp>
          <p:nvSpPr>
            <p:cNvPr id="10" name="矩形 18"/>
            <p:cNvSpPr/>
            <p:nvPr/>
          </p:nvSpPr>
          <p:spPr>
            <a:xfrm>
              <a:off x="2111" y="410"/>
              <a:ext cx="115" cy="680"/>
            </a:xfrm>
            <a:prstGeom prst="rect">
              <a:avLst/>
            </a:prstGeom>
            <a:solidFill>
              <a:srgbClr val="B81A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1" name="矩形 19"/>
            <p:cNvSpPr/>
            <p:nvPr/>
          </p:nvSpPr>
          <p:spPr>
            <a:xfrm>
              <a:off x="2478" y="735"/>
              <a:ext cx="100" cy="355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2" name="矩形 20"/>
            <p:cNvSpPr/>
            <p:nvPr/>
          </p:nvSpPr>
          <p:spPr>
            <a:xfrm>
              <a:off x="12" y="410"/>
              <a:ext cx="2003" cy="680"/>
            </a:xfrm>
            <a:prstGeom prst="rect">
              <a:avLst/>
            </a:prstGeom>
            <a:solidFill>
              <a:srgbClr val="F487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3" name="矩形 21"/>
            <p:cNvSpPr/>
            <p:nvPr/>
          </p:nvSpPr>
          <p:spPr>
            <a:xfrm>
              <a:off x="2312" y="576"/>
              <a:ext cx="120" cy="514"/>
            </a:xfrm>
            <a:prstGeom prst="rect">
              <a:avLst/>
            </a:prstGeom>
            <a:solidFill>
              <a:srgbClr val="BDA8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48640" y="1197864"/>
            <a:ext cx="1078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4374" y="351521"/>
            <a:ext cx="11069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PENEMPATAN NOMOR URUT CALEG PEREMPUAN 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4374" y="1016140"/>
            <a:ext cx="108539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Data </a:t>
            </a:r>
            <a:r>
              <a:rPr lang="en-US" sz="2000" dirty="0" err="1">
                <a:solidFill>
                  <a:schemeClr val="bg1"/>
                </a:solidFill>
              </a:rPr>
              <a:t>Pemilu</a:t>
            </a:r>
            <a:r>
              <a:rPr lang="en-US" sz="2000" dirty="0">
                <a:solidFill>
                  <a:schemeClr val="bg1"/>
                </a:solidFill>
              </a:rPr>
              <a:t> 2019 </a:t>
            </a:r>
            <a:r>
              <a:rPr lang="en-US" sz="2000" dirty="0" err="1">
                <a:solidFill>
                  <a:schemeClr val="bg1"/>
                </a:solidFill>
              </a:rPr>
              <a:t>menunjukkan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bahwa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berdasarkan</a:t>
            </a:r>
            <a:r>
              <a:rPr lang="en-US" sz="2000" dirty="0">
                <a:solidFill>
                  <a:schemeClr val="bg1"/>
                </a:solidFill>
              </a:rPr>
              <a:t> data </a:t>
            </a:r>
            <a:r>
              <a:rPr lang="en-US" sz="2000" dirty="0" err="1">
                <a:solidFill>
                  <a:schemeClr val="bg1"/>
                </a:solidFill>
              </a:rPr>
              <a:t>jumlah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absolut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perempuan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masih</a:t>
            </a:r>
            <a:r>
              <a:rPr lang="en-US" sz="2000" dirty="0">
                <a:solidFill>
                  <a:schemeClr val="bg1"/>
                </a:solidFill>
              </a:rPr>
              <a:t> minim </a:t>
            </a:r>
            <a:r>
              <a:rPr lang="en-US" sz="2000" dirty="0" err="1">
                <a:solidFill>
                  <a:schemeClr val="bg1"/>
                </a:solidFill>
              </a:rPr>
              <a:t>ditempatkan</a:t>
            </a:r>
            <a:r>
              <a:rPr lang="en-US" sz="2000" dirty="0">
                <a:solidFill>
                  <a:schemeClr val="bg1"/>
                </a:solidFill>
              </a:rPr>
              <a:t> di </a:t>
            </a:r>
            <a:r>
              <a:rPr lang="en-US" sz="2000" dirty="0" err="1">
                <a:solidFill>
                  <a:schemeClr val="bg1"/>
                </a:solidFill>
              </a:rPr>
              <a:t>nomor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urut</a:t>
            </a:r>
            <a:r>
              <a:rPr lang="en-US" sz="2000" dirty="0">
                <a:solidFill>
                  <a:schemeClr val="bg1"/>
                </a:solidFill>
              </a:rPr>
              <a:t> 1 </a:t>
            </a:r>
            <a:r>
              <a:rPr lang="en-US" sz="2000" dirty="0" err="1">
                <a:solidFill>
                  <a:schemeClr val="bg1"/>
                </a:solidFill>
              </a:rPr>
              <a:t>dalam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daftar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calon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dan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lebih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banyak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ditempatkan</a:t>
            </a:r>
            <a:r>
              <a:rPr lang="en-US" sz="2000" dirty="0">
                <a:solidFill>
                  <a:schemeClr val="bg1"/>
                </a:solidFill>
              </a:rPr>
              <a:t> di </a:t>
            </a:r>
            <a:r>
              <a:rPr lang="en-US" sz="2000" dirty="0" err="1">
                <a:solidFill>
                  <a:schemeClr val="bg1"/>
                </a:solidFill>
              </a:rPr>
              <a:t>nomor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urut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3. </a:t>
            </a:r>
            <a:r>
              <a:rPr lang="en-US" sz="2000" dirty="0">
                <a:solidFill>
                  <a:schemeClr val="bg1"/>
                </a:solidFill>
              </a:rPr>
              <a:t>Dari 16 </a:t>
            </a:r>
            <a:r>
              <a:rPr lang="en-US" sz="2000" dirty="0" err="1">
                <a:solidFill>
                  <a:schemeClr val="bg1"/>
                </a:solidFill>
              </a:rPr>
              <a:t>partai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politik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peserta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Pemilu</a:t>
            </a:r>
            <a:r>
              <a:rPr lang="en-US" sz="2000" dirty="0">
                <a:solidFill>
                  <a:schemeClr val="bg1"/>
                </a:solidFill>
              </a:rPr>
              <a:t> 2019, </a:t>
            </a:r>
            <a:r>
              <a:rPr lang="en-US" sz="2000" dirty="0" err="1">
                <a:solidFill>
                  <a:schemeClr val="bg1"/>
                </a:solidFill>
              </a:rPr>
              <a:t>sebanyak</a:t>
            </a:r>
            <a:r>
              <a:rPr lang="en-US" sz="2000" dirty="0">
                <a:solidFill>
                  <a:schemeClr val="bg1"/>
                </a:solidFill>
              </a:rPr>
              <a:t> 13 </a:t>
            </a:r>
            <a:r>
              <a:rPr lang="en-US" sz="2000" dirty="0" err="1">
                <a:solidFill>
                  <a:schemeClr val="bg1"/>
                </a:solidFill>
              </a:rPr>
              <a:t>partai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tercatat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menempatkan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caleg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perempuan</a:t>
            </a:r>
            <a:r>
              <a:rPr lang="en-US" sz="2000" dirty="0">
                <a:solidFill>
                  <a:schemeClr val="bg1"/>
                </a:solidFill>
              </a:rPr>
              <a:t> paling </a:t>
            </a:r>
            <a:r>
              <a:rPr lang="en-US" sz="2000" dirty="0" err="1">
                <a:solidFill>
                  <a:schemeClr val="bg1"/>
                </a:solidFill>
              </a:rPr>
              <a:t>banyak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pada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nomor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urut</a:t>
            </a:r>
            <a:r>
              <a:rPr lang="en-US" sz="2000" dirty="0">
                <a:solidFill>
                  <a:schemeClr val="bg1"/>
                </a:solidFill>
              </a:rPr>
              <a:t> 3. Data </a:t>
            </a:r>
            <a:r>
              <a:rPr lang="en-US" sz="2000" dirty="0" err="1">
                <a:solidFill>
                  <a:schemeClr val="bg1"/>
                </a:solidFill>
              </a:rPr>
              <a:t>pencalonan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dalam</a:t>
            </a:r>
            <a:r>
              <a:rPr lang="en-US" sz="2000" dirty="0" smtClean="0">
                <a:solidFill>
                  <a:schemeClr val="bg1"/>
                </a:solidFill>
              </a:rPr>
              <a:t> DCT DPR RI </a:t>
            </a:r>
            <a:r>
              <a:rPr lang="en-US" sz="2000" dirty="0" err="1" smtClean="0">
                <a:solidFill>
                  <a:schemeClr val="bg1"/>
                </a:solidFill>
              </a:rPr>
              <a:t>tahun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2019 </a:t>
            </a:r>
            <a:r>
              <a:rPr lang="en-US" sz="2000" dirty="0" err="1">
                <a:solidFill>
                  <a:schemeClr val="bg1"/>
                </a:solidFill>
              </a:rPr>
              <a:t>memperlihatkan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bahwa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terdapat</a:t>
            </a:r>
            <a:r>
              <a:rPr lang="en-US" sz="2000" dirty="0">
                <a:solidFill>
                  <a:schemeClr val="bg1"/>
                </a:solidFill>
              </a:rPr>
              <a:t> 234 </a:t>
            </a:r>
            <a:r>
              <a:rPr lang="en-US" sz="2000" dirty="0" err="1">
                <a:solidFill>
                  <a:schemeClr val="bg1"/>
                </a:solidFill>
              </a:rPr>
              <a:t>caleg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perempuan</a:t>
            </a:r>
            <a:r>
              <a:rPr lang="en-US" sz="2000" dirty="0">
                <a:solidFill>
                  <a:schemeClr val="bg1"/>
                </a:solidFill>
              </a:rPr>
              <a:t> yang </a:t>
            </a:r>
            <a:r>
              <a:rPr lang="en-US" sz="2000" dirty="0" err="1">
                <a:solidFill>
                  <a:schemeClr val="bg1"/>
                </a:solidFill>
              </a:rPr>
              <a:t>ditempatkan</a:t>
            </a:r>
            <a:r>
              <a:rPr lang="en-US" sz="2000" dirty="0">
                <a:solidFill>
                  <a:schemeClr val="bg1"/>
                </a:solidFill>
              </a:rPr>
              <a:t> di </a:t>
            </a:r>
            <a:r>
              <a:rPr lang="en-US" sz="2000" dirty="0" err="1">
                <a:solidFill>
                  <a:schemeClr val="bg1"/>
                </a:solidFill>
              </a:rPr>
              <a:t>nomor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urut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1. </a:t>
            </a:r>
            <a:r>
              <a:rPr lang="en-US" sz="2000" dirty="0" err="1">
                <a:solidFill>
                  <a:schemeClr val="bg1"/>
                </a:solidFill>
              </a:rPr>
              <a:t>Dengan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demikian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dari</a:t>
            </a:r>
            <a:r>
              <a:rPr lang="en-US" sz="2000" dirty="0">
                <a:solidFill>
                  <a:schemeClr val="bg1"/>
                </a:solidFill>
              </a:rPr>
              <a:t> total 1280 </a:t>
            </a:r>
            <a:r>
              <a:rPr lang="en-US" sz="2000" dirty="0" err="1">
                <a:solidFill>
                  <a:schemeClr val="bg1"/>
                </a:solidFill>
              </a:rPr>
              <a:t>posisi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nomor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urut</a:t>
            </a:r>
            <a:r>
              <a:rPr lang="en-US" sz="2000" dirty="0">
                <a:solidFill>
                  <a:schemeClr val="bg1"/>
                </a:solidFill>
              </a:rPr>
              <a:t> 1 </a:t>
            </a:r>
            <a:r>
              <a:rPr lang="en-US" sz="2000" dirty="0" err="1">
                <a:solidFill>
                  <a:schemeClr val="bg1"/>
                </a:solidFill>
              </a:rPr>
              <a:t>dalam</a:t>
            </a:r>
            <a:r>
              <a:rPr lang="en-US" sz="2000" dirty="0">
                <a:solidFill>
                  <a:schemeClr val="bg1"/>
                </a:solidFill>
              </a:rPr>
              <a:t> DCT </a:t>
            </a:r>
            <a:r>
              <a:rPr lang="en-US" sz="2000" dirty="0" err="1">
                <a:solidFill>
                  <a:schemeClr val="bg1"/>
                </a:solidFill>
              </a:rPr>
              <a:t>partai</a:t>
            </a:r>
            <a:r>
              <a:rPr lang="en-US" sz="2000" dirty="0">
                <a:solidFill>
                  <a:schemeClr val="bg1"/>
                </a:solidFill>
              </a:rPr>
              <a:t> di </a:t>
            </a:r>
            <a:r>
              <a:rPr lang="en-US" sz="2000" dirty="0" err="1">
                <a:solidFill>
                  <a:schemeClr val="bg1"/>
                </a:solidFill>
              </a:rPr>
              <a:t>seluruh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dapil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hanya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terdapat</a:t>
            </a:r>
            <a:r>
              <a:rPr lang="en-US" sz="2000" dirty="0">
                <a:solidFill>
                  <a:schemeClr val="bg1"/>
                </a:solidFill>
              </a:rPr>
              <a:t> 234 </a:t>
            </a:r>
            <a:r>
              <a:rPr lang="en-US" sz="2000" dirty="0" err="1">
                <a:solidFill>
                  <a:schemeClr val="bg1"/>
                </a:solidFill>
              </a:rPr>
              <a:t>atau</a:t>
            </a:r>
            <a:r>
              <a:rPr lang="en-US" sz="2000" dirty="0">
                <a:solidFill>
                  <a:schemeClr val="bg1"/>
                </a:solidFill>
              </a:rPr>
              <a:t> 18% </a:t>
            </a:r>
            <a:r>
              <a:rPr lang="en-US" sz="2000" dirty="0" err="1">
                <a:solidFill>
                  <a:schemeClr val="bg1"/>
                </a:solidFill>
              </a:rPr>
              <a:t>caleg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perempuan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menempati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nomor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urut</a:t>
            </a:r>
            <a:r>
              <a:rPr lang="en-US" sz="2000" dirty="0">
                <a:solidFill>
                  <a:schemeClr val="bg1"/>
                </a:solidFill>
              </a:rPr>
              <a:t> 1. </a:t>
            </a:r>
            <a:r>
              <a:rPr lang="en-US" sz="2000" dirty="0" err="1">
                <a:solidFill>
                  <a:schemeClr val="bg1"/>
                </a:solidFill>
              </a:rPr>
              <a:t>Ini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menunjukkan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bahwa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partai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masih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menempatkan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sangat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minimnya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caleg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perempuan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pada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nomor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urut</a:t>
            </a:r>
            <a:r>
              <a:rPr lang="en-US" sz="2000" dirty="0">
                <a:solidFill>
                  <a:schemeClr val="bg1"/>
                </a:solidFill>
              </a:rPr>
              <a:t> 1.  </a:t>
            </a:r>
            <a:endParaRPr lang="en-US" sz="2000" dirty="0" smtClean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bg1"/>
              </a:solidFill>
            </a:endParaRPr>
          </a:p>
          <a:p>
            <a:r>
              <a:rPr lang="en-US" sz="2000" dirty="0" err="1" smtClean="0">
                <a:solidFill>
                  <a:schemeClr val="bg1"/>
                </a:solidFill>
              </a:rPr>
              <a:t>Penempatan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caleg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perempuan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dalam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nomor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urut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penting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karena</a:t>
            </a:r>
            <a:r>
              <a:rPr lang="en-US" sz="2000" dirty="0" smtClean="0">
                <a:solidFill>
                  <a:schemeClr val="bg1"/>
                </a:solidFill>
              </a:rPr>
              <a:t> data </a:t>
            </a:r>
            <a:r>
              <a:rPr lang="en-US" sz="2000" dirty="0" err="1" smtClean="0">
                <a:solidFill>
                  <a:schemeClr val="bg1"/>
                </a:solidFill>
              </a:rPr>
              <a:t>menunjukkan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peningkatan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jumlah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caleg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perempuan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terpilih</a:t>
            </a:r>
            <a:r>
              <a:rPr lang="en-US" sz="2000" dirty="0" smtClean="0">
                <a:solidFill>
                  <a:schemeClr val="bg1"/>
                </a:solidFill>
              </a:rPr>
              <a:t> yang </a:t>
            </a:r>
            <a:r>
              <a:rPr lang="en-US" sz="2000" dirty="0" err="1" smtClean="0">
                <a:solidFill>
                  <a:schemeClr val="bg1"/>
                </a:solidFill>
              </a:rPr>
              <a:t>ditempatkan</a:t>
            </a:r>
            <a:r>
              <a:rPr lang="en-US" sz="2000" dirty="0" smtClean="0">
                <a:solidFill>
                  <a:schemeClr val="bg1"/>
                </a:solidFill>
              </a:rPr>
              <a:t> di </a:t>
            </a:r>
            <a:r>
              <a:rPr lang="en-US" sz="2000" dirty="0" err="1" smtClean="0">
                <a:solidFill>
                  <a:schemeClr val="bg1"/>
                </a:solidFill>
              </a:rPr>
              <a:t>nomor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urut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1 </a:t>
            </a:r>
            <a:r>
              <a:rPr lang="en-US" sz="2000" dirty="0" err="1" smtClean="0">
                <a:solidFill>
                  <a:schemeClr val="bg1"/>
                </a:solidFill>
              </a:rPr>
              <a:t>dari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Pemilu</a:t>
            </a:r>
            <a:r>
              <a:rPr lang="en-US" sz="2000" dirty="0" smtClean="0">
                <a:solidFill>
                  <a:schemeClr val="bg1"/>
                </a:solidFill>
              </a:rPr>
              <a:t> 2009 </a:t>
            </a:r>
            <a:r>
              <a:rPr lang="en-US" sz="2000" dirty="0" err="1" smtClean="0">
                <a:solidFill>
                  <a:schemeClr val="bg1"/>
                </a:solidFill>
              </a:rPr>
              <a:t>ke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Pemilu</a:t>
            </a:r>
            <a:r>
              <a:rPr lang="en-US" sz="2000" dirty="0" smtClean="0">
                <a:solidFill>
                  <a:schemeClr val="bg1"/>
                </a:solidFill>
              </a:rPr>
              <a:t> 2014 </a:t>
            </a:r>
            <a:r>
              <a:rPr lang="en-US" sz="2000" dirty="0" err="1" smtClean="0">
                <a:solidFill>
                  <a:schemeClr val="bg1"/>
                </a:solidFill>
              </a:rPr>
              <a:t>dan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Pemilu</a:t>
            </a:r>
            <a:r>
              <a:rPr lang="en-US" sz="2000" dirty="0" smtClean="0">
                <a:solidFill>
                  <a:schemeClr val="bg1"/>
                </a:solidFill>
              </a:rPr>
              <a:t> 2019.</a:t>
            </a:r>
            <a:endParaRPr lang="en-US" sz="2000" dirty="0">
              <a:solidFill>
                <a:schemeClr val="bg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185383"/>
              </p:ext>
            </p:extLst>
          </p:nvPr>
        </p:nvGraphicFramePr>
        <p:xfrm>
          <a:off x="749097" y="4820080"/>
          <a:ext cx="8603245" cy="1744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48269">
                  <a:extLst>
                    <a:ext uri="{9D8B030D-6E8A-4147-A177-3AD203B41FA5}">
                      <a16:colId xmlns:a16="http://schemas.microsoft.com/office/drawing/2014/main" val="453380815"/>
                    </a:ext>
                  </a:extLst>
                </a:gridCol>
                <a:gridCol w="4354976">
                  <a:extLst>
                    <a:ext uri="{9D8B030D-6E8A-4147-A177-3AD203B41FA5}">
                      <a16:colId xmlns:a16="http://schemas.microsoft.com/office/drawing/2014/main" val="3677061006"/>
                    </a:ext>
                  </a:extLst>
                </a:gridCol>
              </a:tblGrid>
              <a:tr h="326390">
                <a:tc>
                  <a:txBody>
                    <a:bodyPr/>
                    <a:lstStyle/>
                    <a:p>
                      <a:pPr marL="190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Tahun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Pemilu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8575" marB="0"/>
                </a:tc>
                <a:tc>
                  <a:txBody>
                    <a:bodyPr/>
                    <a:lstStyle/>
                    <a:p>
                      <a:pPr marL="3365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Caleg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Perempuan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Terpilih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dari</a:t>
                      </a:r>
                      <a:r>
                        <a:rPr lang="en-US" sz="2000" dirty="0">
                          <a:effectLst/>
                        </a:rPr>
                        <a:t>  </a:t>
                      </a:r>
                      <a:r>
                        <a:rPr lang="en-US" sz="2000" dirty="0" err="1">
                          <a:effectLst/>
                        </a:rPr>
                        <a:t>Nomor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Urut</a:t>
                      </a:r>
                      <a:r>
                        <a:rPr lang="en-US" sz="2000" dirty="0">
                          <a:effectLst/>
                        </a:rPr>
                        <a:t> 1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8575" marB="0"/>
                </a:tc>
                <a:extLst>
                  <a:ext uri="{0D108BD9-81ED-4DB2-BD59-A6C34878D82A}">
                    <a16:rowId xmlns:a16="http://schemas.microsoft.com/office/drawing/2014/main" val="1471640282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 marL="63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2009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8575" marB="0"/>
                </a:tc>
                <a:tc>
                  <a:txBody>
                    <a:bodyPr/>
                    <a:lstStyle/>
                    <a:p>
                      <a:pPr marL="0" marR="190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44%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8575" marB="0"/>
                </a:tc>
                <a:extLst>
                  <a:ext uri="{0D108BD9-81ED-4DB2-BD59-A6C34878D82A}">
                    <a16:rowId xmlns:a16="http://schemas.microsoft.com/office/drawing/2014/main" val="391143762"/>
                  </a:ext>
                </a:extLst>
              </a:tr>
              <a:tr h="167005">
                <a:tc>
                  <a:txBody>
                    <a:bodyPr/>
                    <a:lstStyle/>
                    <a:p>
                      <a:pPr marL="63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2014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8575" marB="0"/>
                </a:tc>
                <a:tc>
                  <a:txBody>
                    <a:bodyPr/>
                    <a:lstStyle/>
                    <a:p>
                      <a:pPr marL="0" marR="317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47,42%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8575" marB="0"/>
                </a:tc>
                <a:extLst>
                  <a:ext uri="{0D108BD9-81ED-4DB2-BD59-A6C34878D82A}">
                    <a16:rowId xmlns:a16="http://schemas.microsoft.com/office/drawing/2014/main" val="2353197023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 marL="635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2019 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8575" marB="0"/>
                </a:tc>
                <a:tc>
                  <a:txBody>
                    <a:bodyPr/>
                    <a:lstStyle/>
                    <a:p>
                      <a:pPr marL="0" marR="3175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48,31%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3025" marR="73025" marT="28575" marB="0"/>
                </a:tc>
                <a:extLst>
                  <a:ext uri="{0D108BD9-81ED-4DB2-BD59-A6C34878D82A}">
                    <a16:rowId xmlns:a16="http://schemas.microsoft.com/office/drawing/2014/main" val="3011097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851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305" y="5380230"/>
            <a:ext cx="2152740" cy="1318639"/>
          </a:xfrm>
          <a:prstGeom prst="rect">
            <a:avLst/>
          </a:prstGeom>
          <a:noFill/>
        </p:spPr>
      </p:pic>
      <p:grpSp>
        <p:nvGrpSpPr>
          <p:cNvPr id="9" name="组合 22"/>
          <p:cNvGrpSpPr/>
          <p:nvPr/>
        </p:nvGrpSpPr>
        <p:grpSpPr>
          <a:xfrm>
            <a:off x="113145" y="206949"/>
            <a:ext cx="1629410" cy="232410"/>
            <a:chOff x="12" y="410"/>
            <a:chExt cx="2566" cy="680"/>
          </a:xfrm>
        </p:grpSpPr>
        <p:sp>
          <p:nvSpPr>
            <p:cNvPr id="10" name="矩形 18"/>
            <p:cNvSpPr/>
            <p:nvPr/>
          </p:nvSpPr>
          <p:spPr>
            <a:xfrm>
              <a:off x="2111" y="410"/>
              <a:ext cx="115" cy="680"/>
            </a:xfrm>
            <a:prstGeom prst="rect">
              <a:avLst/>
            </a:prstGeom>
            <a:solidFill>
              <a:srgbClr val="B81A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1" name="矩形 19"/>
            <p:cNvSpPr/>
            <p:nvPr/>
          </p:nvSpPr>
          <p:spPr>
            <a:xfrm>
              <a:off x="2478" y="735"/>
              <a:ext cx="100" cy="355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2" name="矩形 20"/>
            <p:cNvSpPr/>
            <p:nvPr/>
          </p:nvSpPr>
          <p:spPr>
            <a:xfrm>
              <a:off x="12" y="410"/>
              <a:ext cx="2003" cy="680"/>
            </a:xfrm>
            <a:prstGeom prst="rect">
              <a:avLst/>
            </a:prstGeom>
            <a:solidFill>
              <a:srgbClr val="F487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3" name="矩形 21"/>
            <p:cNvSpPr/>
            <p:nvPr/>
          </p:nvSpPr>
          <p:spPr>
            <a:xfrm>
              <a:off x="2312" y="576"/>
              <a:ext cx="120" cy="514"/>
            </a:xfrm>
            <a:prstGeom prst="rect">
              <a:avLst/>
            </a:prstGeom>
            <a:solidFill>
              <a:srgbClr val="BDA8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48640" y="1197864"/>
            <a:ext cx="1078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640" y="435061"/>
            <a:ext cx="11069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USULAN CWI </a:t>
            </a:r>
            <a:r>
              <a:rPr lang="en-US" sz="3600" dirty="0" smtClean="0">
                <a:solidFill>
                  <a:schemeClr val="bg1"/>
                </a:solidFill>
              </a:rPr>
              <a:t>UNTUK KETERWAKILAN </a:t>
            </a:r>
            <a:r>
              <a:rPr lang="en-US" sz="3600" dirty="0" smtClean="0">
                <a:solidFill>
                  <a:schemeClr val="bg1"/>
                </a:solidFill>
              </a:rPr>
              <a:t>PEREMPUAN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6378" y="1197864"/>
            <a:ext cx="10853928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 smtClean="0">
                <a:solidFill>
                  <a:schemeClr val="bg1"/>
                </a:solidFill>
              </a:rPr>
              <a:t>RUU </a:t>
            </a:r>
            <a:r>
              <a:rPr lang="en-US" sz="2300" b="1" dirty="0" err="1">
                <a:solidFill>
                  <a:schemeClr val="bg1"/>
                </a:solidFill>
              </a:rPr>
              <a:t>Pemilu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memasukkan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ketentuan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afirmasi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bagi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caleg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perempuan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dengan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adanya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sanksi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administratif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bagi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partai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politik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seperti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terdapat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dalam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Peraturan</a:t>
            </a:r>
            <a:r>
              <a:rPr lang="en-US" sz="2300" b="1" dirty="0">
                <a:solidFill>
                  <a:schemeClr val="bg1"/>
                </a:solidFill>
              </a:rPr>
              <a:t> KPU (PKPU) </a:t>
            </a:r>
            <a:r>
              <a:rPr lang="en-US" sz="2300" b="1" dirty="0" err="1">
                <a:solidFill>
                  <a:schemeClr val="bg1"/>
                </a:solidFill>
              </a:rPr>
              <a:t>tentang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pencalonan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legislatif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menjelang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Pemilu</a:t>
            </a:r>
            <a:r>
              <a:rPr lang="en-US" sz="2300" b="1" dirty="0">
                <a:solidFill>
                  <a:schemeClr val="bg1"/>
                </a:solidFill>
              </a:rPr>
              <a:t> 2019 </a:t>
            </a:r>
            <a:r>
              <a:rPr lang="en-US" sz="2300" b="1" dirty="0" err="1">
                <a:solidFill>
                  <a:schemeClr val="bg1"/>
                </a:solidFill>
              </a:rPr>
              <a:t>dan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Pemilu</a:t>
            </a:r>
            <a:r>
              <a:rPr lang="en-US" sz="2300" b="1" dirty="0">
                <a:solidFill>
                  <a:schemeClr val="bg1"/>
                </a:solidFill>
              </a:rPr>
              <a:t> 2014.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Ketentuan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afirmasi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ini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pertama</a:t>
            </a:r>
            <a:r>
              <a:rPr lang="en-US" sz="2300" dirty="0">
                <a:solidFill>
                  <a:schemeClr val="bg1"/>
                </a:solidFill>
              </a:rPr>
              <a:t> kali </a:t>
            </a:r>
            <a:r>
              <a:rPr lang="en-US" sz="2300" dirty="0" err="1">
                <a:solidFill>
                  <a:schemeClr val="bg1"/>
                </a:solidFill>
              </a:rPr>
              <a:t>ditetapkan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dalam</a:t>
            </a:r>
            <a:r>
              <a:rPr lang="en-US" sz="2300" dirty="0">
                <a:solidFill>
                  <a:schemeClr val="bg1"/>
                </a:solidFill>
              </a:rPr>
              <a:t> PKPU No. 7/2013 </a:t>
            </a:r>
            <a:r>
              <a:rPr lang="en-US" sz="2300" dirty="0" err="1">
                <a:solidFill>
                  <a:schemeClr val="bg1"/>
                </a:solidFill>
              </a:rPr>
              <a:t>tentang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Pencalonan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Anggota</a:t>
            </a:r>
            <a:r>
              <a:rPr lang="en-US" sz="2300" dirty="0">
                <a:solidFill>
                  <a:schemeClr val="bg1"/>
                </a:solidFill>
              </a:rPr>
              <a:t> DPR, DPRD </a:t>
            </a:r>
            <a:r>
              <a:rPr lang="en-US" sz="2300" dirty="0" err="1">
                <a:solidFill>
                  <a:schemeClr val="bg1"/>
                </a:solidFill>
              </a:rPr>
              <a:t>Provinsi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dan</a:t>
            </a:r>
            <a:r>
              <a:rPr lang="en-US" sz="2300" dirty="0">
                <a:solidFill>
                  <a:schemeClr val="bg1"/>
                </a:solidFill>
              </a:rPr>
              <a:t> DPRD </a:t>
            </a:r>
            <a:r>
              <a:rPr lang="en-US" sz="2300" dirty="0" err="1">
                <a:solidFill>
                  <a:schemeClr val="bg1"/>
                </a:solidFill>
              </a:rPr>
              <a:t>Kabupaten</a:t>
            </a:r>
            <a:r>
              <a:rPr lang="en-US" sz="2300" dirty="0">
                <a:solidFill>
                  <a:schemeClr val="bg1"/>
                </a:solidFill>
              </a:rPr>
              <a:t>/Kota </a:t>
            </a:r>
            <a:r>
              <a:rPr lang="en-US" sz="2300" dirty="0" err="1">
                <a:solidFill>
                  <a:schemeClr val="bg1"/>
                </a:solidFill>
              </a:rPr>
              <a:t>untuk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Pemilu</a:t>
            </a:r>
            <a:r>
              <a:rPr lang="en-US" sz="2300" dirty="0">
                <a:solidFill>
                  <a:schemeClr val="bg1"/>
                </a:solidFill>
              </a:rPr>
              <a:t> 2014. </a:t>
            </a:r>
            <a:r>
              <a:rPr lang="en-US" sz="2300" dirty="0" err="1">
                <a:solidFill>
                  <a:schemeClr val="bg1"/>
                </a:solidFill>
              </a:rPr>
              <a:t>Ketentuan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afirmasi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tersebut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kemudian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dipertahankan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oleh</a:t>
            </a:r>
            <a:r>
              <a:rPr lang="en-US" sz="2300" dirty="0">
                <a:solidFill>
                  <a:schemeClr val="bg1"/>
                </a:solidFill>
              </a:rPr>
              <a:t> KPU </a:t>
            </a:r>
            <a:r>
              <a:rPr lang="en-US" sz="2300" dirty="0" err="1">
                <a:solidFill>
                  <a:schemeClr val="bg1"/>
                </a:solidFill>
              </a:rPr>
              <a:t>dalam</a:t>
            </a:r>
            <a:r>
              <a:rPr lang="en-US" sz="2300" dirty="0">
                <a:solidFill>
                  <a:schemeClr val="bg1"/>
                </a:solidFill>
              </a:rPr>
              <a:t> PKPU No. 20/2018 </a:t>
            </a:r>
            <a:r>
              <a:rPr lang="en-US" sz="2300" dirty="0" err="1">
                <a:solidFill>
                  <a:schemeClr val="bg1"/>
                </a:solidFill>
              </a:rPr>
              <a:t>tentang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Pencalonan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Anggota</a:t>
            </a:r>
            <a:r>
              <a:rPr lang="en-US" sz="2300" dirty="0">
                <a:solidFill>
                  <a:schemeClr val="bg1"/>
                </a:solidFill>
              </a:rPr>
              <a:t> DPR, DPRD </a:t>
            </a:r>
            <a:r>
              <a:rPr lang="en-US" sz="2300" dirty="0" err="1">
                <a:solidFill>
                  <a:schemeClr val="bg1"/>
                </a:solidFill>
              </a:rPr>
              <a:t>Provinsi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dan</a:t>
            </a:r>
            <a:r>
              <a:rPr lang="en-US" sz="2300" dirty="0">
                <a:solidFill>
                  <a:schemeClr val="bg1"/>
                </a:solidFill>
              </a:rPr>
              <a:t> DPRD </a:t>
            </a:r>
            <a:r>
              <a:rPr lang="en-US" sz="2300" dirty="0" err="1">
                <a:solidFill>
                  <a:schemeClr val="bg1"/>
                </a:solidFill>
              </a:rPr>
              <a:t>Kabupaten</a:t>
            </a:r>
            <a:r>
              <a:rPr lang="en-US" sz="2300" dirty="0">
                <a:solidFill>
                  <a:schemeClr val="bg1"/>
                </a:solidFill>
              </a:rPr>
              <a:t>/Kota </a:t>
            </a:r>
            <a:r>
              <a:rPr lang="en-US" sz="2300" dirty="0" err="1">
                <a:solidFill>
                  <a:schemeClr val="bg1"/>
                </a:solidFill>
              </a:rPr>
              <a:t>untuk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Pemilu</a:t>
            </a:r>
            <a:r>
              <a:rPr lang="en-US" sz="2300" dirty="0">
                <a:solidFill>
                  <a:schemeClr val="bg1"/>
                </a:solidFill>
              </a:rPr>
              <a:t> 2019. </a:t>
            </a:r>
            <a:endParaRPr lang="en-US" sz="2300" dirty="0" smtClean="0">
              <a:solidFill>
                <a:schemeClr val="bg1"/>
              </a:solidFill>
            </a:endParaRPr>
          </a:p>
          <a:p>
            <a:endParaRPr lang="en-US" sz="2300" dirty="0">
              <a:solidFill>
                <a:schemeClr val="bg1"/>
              </a:solidFill>
            </a:endParaRPr>
          </a:p>
          <a:p>
            <a:r>
              <a:rPr lang="en-US" sz="2300" dirty="0" err="1">
                <a:solidFill>
                  <a:schemeClr val="bg1"/>
                </a:solidFill>
              </a:rPr>
              <a:t>Selain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jumlah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dalam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pencalonan</a:t>
            </a:r>
            <a:r>
              <a:rPr lang="en-US" sz="2300" dirty="0">
                <a:solidFill>
                  <a:schemeClr val="bg1"/>
                </a:solidFill>
              </a:rPr>
              <a:t>, </a:t>
            </a:r>
            <a:r>
              <a:rPr lang="en-US" sz="2300" dirty="0" err="1">
                <a:solidFill>
                  <a:schemeClr val="bg1"/>
                </a:solidFill>
              </a:rPr>
              <a:t>keterpilihan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perempuan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juga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dipengaruhi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oleh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penempatan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dalam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nomor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urut</a:t>
            </a:r>
            <a:r>
              <a:rPr lang="en-US" sz="2300" dirty="0">
                <a:solidFill>
                  <a:schemeClr val="bg1"/>
                </a:solidFill>
              </a:rPr>
              <a:t> yang </a:t>
            </a:r>
            <a:r>
              <a:rPr lang="en-US" sz="2300" dirty="0" err="1">
                <a:solidFill>
                  <a:schemeClr val="bg1"/>
                </a:solidFill>
              </a:rPr>
              <a:t>disusun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oleh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partai</a:t>
            </a:r>
            <a:r>
              <a:rPr lang="en-US" sz="2300" dirty="0">
                <a:solidFill>
                  <a:schemeClr val="bg1"/>
                </a:solidFill>
              </a:rPr>
              <a:t> </a:t>
            </a:r>
            <a:r>
              <a:rPr lang="en-US" sz="2300" dirty="0" err="1">
                <a:solidFill>
                  <a:schemeClr val="bg1"/>
                </a:solidFill>
              </a:rPr>
              <a:t>politik</a:t>
            </a:r>
            <a:r>
              <a:rPr lang="en-US" sz="2300" dirty="0">
                <a:solidFill>
                  <a:schemeClr val="bg1"/>
                </a:solidFill>
              </a:rPr>
              <a:t>. </a:t>
            </a:r>
            <a:r>
              <a:rPr lang="en-US" sz="2300" b="1" dirty="0" err="1" smtClean="0">
                <a:solidFill>
                  <a:schemeClr val="bg1"/>
                </a:solidFill>
              </a:rPr>
              <a:t>Dengan</a:t>
            </a:r>
            <a:r>
              <a:rPr lang="en-US" sz="2300" b="1" dirty="0" smtClean="0">
                <a:solidFill>
                  <a:schemeClr val="bg1"/>
                </a:solidFill>
              </a:rPr>
              <a:t> </a:t>
            </a:r>
            <a:r>
              <a:rPr lang="en-US" sz="2300" b="1" dirty="0" err="1" smtClean="0">
                <a:solidFill>
                  <a:schemeClr val="bg1"/>
                </a:solidFill>
              </a:rPr>
              <a:t>demikian</a:t>
            </a:r>
            <a:r>
              <a:rPr lang="en-US" sz="2300" b="1" dirty="0" smtClean="0">
                <a:solidFill>
                  <a:schemeClr val="bg1"/>
                </a:solidFill>
              </a:rPr>
              <a:t> </a:t>
            </a:r>
            <a:r>
              <a:rPr lang="en-US" sz="2300" b="1" dirty="0" err="1" smtClean="0">
                <a:solidFill>
                  <a:schemeClr val="bg1"/>
                </a:solidFill>
              </a:rPr>
              <a:t>ketentuan</a:t>
            </a:r>
            <a:r>
              <a:rPr lang="en-US" sz="2300" b="1" dirty="0" smtClean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mengenai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penempatan</a:t>
            </a:r>
            <a:r>
              <a:rPr lang="en-US" sz="2300" b="1" dirty="0">
                <a:solidFill>
                  <a:schemeClr val="bg1"/>
                </a:solidFill>
              </a:rPr>
              <a:t> 1 </a:t>
            </a:r>
            <a:r>
              <a:rPr lang="en-US" sz="2300" b="1" dirty="0" err="1">
                <a:solidFill>
                  <a:schemeClr val="bg1"/>
                </a:solidFill>
              </a:rPr>
              <a:t>caleg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perempuan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dalam</a:t>
            </a:r>
            <a:r>
              <a:rPr lang="en-US" sz="2300" b="1" dirty="0">
                <a:solidFill>
                  <a:schemeClr val="bg1"/>
                </a:solidFill>
              </a:rPr>
              <a:t> 3 </a:t>
            </a:r>
            <a:r>
              <a:rPr lang="en-US" sz="2300" b="1" dirty="0" err="1">
                <a:solidFill>
                  <a:schemeClr val="bg1"/>
                </a:solidFill>
              </a:rPr>
              <a:t>nama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calon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 smtClean="0">
                <a:solidFill>
                  <a:schemeClr val="bg1"/>
                </a:solidFill>
              </a:rPr>
              <a:t>harus</a:t>
            </a:r>
            <a:r>
              <a:rPr lang="en-US" sz="2300" b="1" dirty="0" smtClean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disertai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dengan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penambahan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ketentuan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partai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harus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endParaRPr lang="en-US" sz="2300" b="1" dirty="0" smtClean="0">
              <a:solidFill>
                <a:schemeClr val="bg1"/>
              </a:solidFill>
            </a:endParaRPr>
          </a:p>
          <a:p>
            <a:r>
              <a:rPr lang="en-US" sz="2300" b="1" dirty="0" err="1" smtClean="0">
                <a:solidFill>
                  <a:schemeClr val="bg1"/>
                </a:solidFill>
              </a:rPr>
              <a:t>menempatkan</a:t>
            </a:r>
            <a:r>
              <a:rPr lang="en-US" sz="2300" b="1" dirty="0" smtClean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caleg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perempuan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pada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nomor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urut</a:t>
            </a:r>
            <a:r>
              <a:rPr lang="en-US" sz="2300" b="1" dirty="0">
                <a:solidFill>
                  <a:schemeClr val="bg1"/>
                </a:solidFill>
              </a:rPr>
              <a:t> 1 di 30% </a:t>
            </a:r>
            <a:endParaRPr lang="en-US" sz="2300" b="1" dirty="0" smtClean="0">
              <a:solidFill>
                <a:schemeClr val="bg1"/>
              </a:solidFill>
            </a:endParaRPr>
          </a:p>
          <a:p>
            <a:r>
              <a:rPr lang="en-US" sz="2300" b="1" dirty="0" err="1" smtClean="0">
                <a:solidFill>
                  <a:schemeClr val="bg1"/>
                </a:solidFill>
              </a:rPr>
              <a:t>jumlah</a:t>
            </a:r>
            <a:r>
              <a:rPr lang="en-US" sz="2300" b="1" dirty="0" smtClean="0">
                <a:solidFill>
                  <a:schemeClr val="bg1"/>
                </a:solidFill>
              </a:rPr>
              <a:t> </a:t>
            </a:r>
            <a:r>
              <a:rPr lang="en-US" sz="2300" b="1" dirty="0" err="1">
                <a:solidFill>
                  <a:schemeClr val="bg1"/>
                </a:solidFill>
              </a:rPr>
              <a:t>dapil</a:t>
            </a:r>
            <a:r>
              <a:rPr lang="en-US" sz="2300" dirty="0">
                <a:solidFill>
                  <a:schemeClr val="bg1"/>
                </a:solidFill>
              </a:rPr>
              <a:t>. </a:t>
            </a:r>
            <a:endParaRPr lang="en-US" sz="2300" dirty="0" smtClean="0">
              <a:solidFill>
                <a:schemeClr val="bg1"/>
              </a:solidFill>
            </a:endParaRPr>
          </a:p>
          <a:p>
            <a:endParaRPr lang="en-US" sz="2000" dirty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2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305" y="5380230"/>
            <a:ext cx="2152740" cy="1318639"/>
          </a:xfrm>
          <a:prstGeom prst="rect">
            <a:avLst/>
          </a:prstGeom>
          <a:noFill/>
        </p:spPr>
      </p:pic>
      <p:grpSp>
        <p:nvGrpSpPr>
          <p:cNvPr id="9" name="组合 22"/>
          <p:cNvGrpSpPr/>
          <p:nvPr/>
        </p:nvGrpSpPr>
        <p:grpSpPr>
          <a:xfrm>
            <a:off x="113145" y="206949"/>
            <a:ext cx="1629410" cy="232410"/>
            <a:chOff x="12" y="410"/>
            <a:chExt cx="2566" cy="680"/>
          </a:xfrm>
        </p:grpSpPr>
        <p:sp>
          <p:nvSpPr>
            <p:cNvPr id="10" name="矩形 18"/>
            <p:cNvSpPr/>
            <p:nvPr/>
          </p:nvSpPr>
          <p:spPr>
            <a:xfrm>
              <a:off x="2111" y="410"/>
              <a:ext cx="115" cy="680"/>
            </a:xfrm>
            <a:prstGeom prst="rect">
              <a:avLst/>
            </a:prstGeom>
            <a:solidFill>
              <a:srgbClr val="B81A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1" name="矩形 19"/>
            <p:cNvSpPr/>
            <p:nvPr/>
          </p:nvSpPr>
          <p:spPr>
            <a:xfrm>
              <a:off x="2478" y="735"/>
              <a:ext cx="100" cy="355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2" name="矩形 20"/>
            <p:cNvSpPr/>
            <p:nvPr/>
          </p:nvSpPr>
          <p:spPr>
            <a:xfrm>
              <a:off x="12" y="410"/>
              <a:ext cx="2003" cy="680"/>
            </a:xfrm>
            <a:prstGeom prst="rect">
              <a:avLst/>
            </a:prstGeom>
            <a:solidFill>
              <a:srgbClr val="F487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3" name="矩形 21"/>
            <p:cNvSpPr/>
            <p:nvPr/>
          </p:nvSpPr>
          <p:spPr>
            <a:xfrm>
              <a:off x="2312" y="576"/>
              <a:ext cx="120" cy="514"/>
            </a:xfrm>
            <a:prstGeom prst="rect">
              <a:avLst/>
            </a:prstGeom>
            <a:solidFill>
              <a:srgbClr val="BDA8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48640" y="1197864"/>
            <a:ext cx="1078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2648" y="547459"/>
            <a:ext cx="110694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PENUTUP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2648" y="1353312"/>
            <a:ext cx="1085392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600" dirty="0" err="1">
                <a:solidFill>
                  <a:schemeClr val="bg1"/>
                </a:solidFill>
              </a:rPr>
              <a:t>T</a:t>
            </a:r>
            <a:r>
              <a:rPr lang="en-US" sz="2600" dirty="0" err="1" smtClean="0">
                <a:solidFill>
                  <a:schemeClr val="bg1"/>
                </a:solidFill>
              </a:rPr>
              <a:t>ujuan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pemilu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kita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adalah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mendorong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terwujudnya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i="1" dirty="0" smtClean="0">
                <a:solidFill>
                  <a:schemeClr val="bg1"/>
                </a:solidFill>
              </a:rPr>
              <a:t>balance </a:t>
            </a:r>
            <a:r>
              <a:rPr lang="en-US" sz="2600" i="1" dirty="0">
                <a:solidFill>
                  <a:schemeClr val="bg1"/>
                </a:solidFill>
              </a:rPr>
              <a:t>of power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dan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hadirnya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i="1" dirty="0">
                <a:solidFill>
                  <a:schemeClr val="bg1"/>
                </a:solidFill>
              </a:rPr>
              <a:t>checks and balances </a:t>
            </a:r>
            <a:r>
              <a:rPr lang="en-US" sz="2600" dirty="0" err="1">
                <a:solidFill>
                  <a:schemeClr val="bg1"/>
                </a:solidFill>
              </a:rPr>
              <a:t>antara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lembaga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legislatif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dan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lembaga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eksekutif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dalam</a:t>
            </a:r>
            <a:r>
              <a:rPr lang="en-US" sz="2600" dirty="0">
                <a:solidFill>
                  <a:schemeClr val="bg1"/>
                </a:solidFill>
              </a:rPr>
              <a:t> proses </a:t>
            </a:r>
            <a:r>
              <a:rPr lang="en-US" sz="2600" dirty="0" err="1">
                <a:solidFill>
                  <a:schemeClr val="bg1"/>
                </a:solidFill>
              </a:rPr>
              <a:t>politik</a:t>
            </a:r>
            <a:r>
              <a:rPr lang="en-US" sz="2600" dirty="0">
                <a:solidFill>
                  <a:schemeClr val="bg1"/>
                </a:solidFill>
              </a:rPr>
              <a:t> di Indonesia.    </a:t>
            </a:r>
          </a:p>
          <a:p>
            <a:r>
              <a:rPr lang="en-US" sz="2600" dirty="0">
                <a:solidFill>
                  <a:schemeClr val="bg1"/>
                </a:solidFill>
              </a:rPr>
              <a:t> </a:t>
            </a:r>
          </a:p>
          <a:p>
            <a:pPr lvl="0"/>
            <a:r>
              <a:rPr lang="en-US" sz="2600" dirty="0" err="1">
                <a:solidFill>
                  <a:schemeClr val="bg1"/>
                </a:solidFill>
              </a:rPr>
              <a:t>Dalam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sistem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presidensialisme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tidak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dikenal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adanya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kekuatan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atau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partai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oposisi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secara</a:t>
            </a:r>
            <a:r>
              <a:rPr lang="en-US" sz="2600" dirty="0">
                <a:solidFill>
                  <a:schemeClr val="bg1"/>
                </a:solidFill>
              </a:rPr>
              <a:t> formal, </a:t>
            </a:r>
            <a:r>
              <a:rPr lang="en-US" sz="2600" dirty="0" err="1">
                <a:solidFill>
                  <a:schemeClr val="bg1"/>
                </a:solidFill>
              </a:rPr>
              <a:t>oleh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karena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itu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harus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ada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jaminan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mekanisme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i="1" dirty="0">
                <a:solidFill>
                  <a:schemeClr val="bg1"/>
                </a:solidFill>
              </a:rPr>
              <a:t>checks and balances </a:t>
            </a:r>
            <a:r>
              <a:rPr lang="en-US" sz="2600" dirty="0" err="1">
                <a:solidFill>
                  <a:schemeClr val="bg1"/>
                </a:solidFill>
              </a:rPr>
              <a:t>antara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eksekutif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dan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legislatif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bisa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berjalan</a:t>
            </a:r>
            <a:r>
              <a:rPr lang="en-US" sz="2600" dirty="0">
                <a:solidFill>
                  <a:schemeClr val="bg1"/>
                </a:solidFill>
              </a:rPr>
              <a:t>. </a:t>
            </a:r>
            <a:r>
              <a:rPr lang="en-US" sz="2600" dirty="0" err="1">
                <a:solidFill>
                  <a:schemeClr val="bg1"/>
                </a:solidFill>
              </a:rPr>
              <a:t>Demokrasi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dalam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sistem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presidensialisme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mensyaratkan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tidak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terjadinya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pemusatan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kekuasaan</a:t>
            </a:r>
            <a:r>
              <a:rPr lang="en-US" sz="2600" dirty="0">
                <a:solidFill>
                  <a:schemeClr val="bg1"/>
                </a:solidFill>
              </a:rPr>
              <a:t>. </a:t>
            </a:r>
            <a:r>
              <a:rPr lang="en-US" sz="2600" dirty="0" err="1">
                <a:solidFill>
                  <a:schemeClr val="bg1"/>
                </a:solidFill>
              </a:rPr>
              <a:t>Dengan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demikian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sistem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pemilu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harus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menyediakan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jaminan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bagi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pergantian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kekuasaan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secara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damai</a:t>
            </a:r>
            <a:r>
              <a:rPr lang="en-US" sz="2600" dirty="0" smtClean="0">
                <a:solidFill>
                  <a:schemeClr val="bg1"/>
                </a:solidFill>
              </a:rPr>
              <a:t>.</a:t>
            </a:r>
            <a:endParaRPr lang="en-US" sz="2600" dirty="0">
              <a:solidFill>
                <a:schemeClr val="bg1"/>
              </a:solidFill>
            </a:endParaRPr>
          </a:p>
          <a:p>
            <a:r>
              <a:rPr lang="en-US" sz="2600" dirty="0">
                <a:solidFill>
                  <a:schemeClr val="bg1"/>
                </a:solidFill>
              </a:rPr>
              <a:t> </a:t>
            </a:r>
          </a:p>
          <a:p>
            <a:endParaRPr lang="en-US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103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368" y="225242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 smtClean="0">
                <a:latin typeface="Bahnschrift" panose="020B0502040204020203" pitchFamily="34" charset="0"/>
              </a:rPr>
              <a:t>TERIMA KASIH </a:t>
            </a:r>
            <a:endParaRPr lang="en-US" sz="5400" b="1" dirty="0">
              <a:latin typeface="Bahnschrift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702" y="5260963"/>
            <a:ext cx="2279013" cy="1395986"/>
          </a:xfrm>
          <a:prstGeom prst="rect">
            <a:avLst/>
          </a:prstGeom>
          <a:noFill/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2116369" y="3827968"/>
            <a:ext cx="282764" cy="282764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362710" y="3788605"/>
            <a:ext cx="87651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hlinkClick r:id="rId4"/>
              </a:rPr>
              <a:t>www.cakrawikara.id</a:t>
            </a: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 </a:t>
            </a:r>
          </a:p>
          <a:p>
            <a:pPr>
              <a:defRPr/>
            </a:pPr>
            <a:endParaRPr lang="en-US" altLang="zh-CN" dirty="0"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US" altLang="zh-CN" dirty="0"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  <a:hlinkClick r:id="rId5"/>
              </a:rPr>
              <a:t>cakrawikara@gmail.com</a:t>
            </a:r>
            <a:endParaRPr lang="en-US" altLang="zh-CN" dirty="0"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0"/>
            </a:endParaRPr>
          </a:p>
          <a:p>
            <a:pPr>
              <a:defRPr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400282" y="378860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dirty="0">
                <a:solidFill>
                  <a:srgbClr val="0033CC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@</a:t>
            </a:r>
            <a:r>
              <a:rPr lang="en-US" altLang="zh-CN" dirty="0" err="1">
                <a:solidFill>
                  <a:srgbClr val="0033CC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cakrawikara</a:t>
            </a:r>
            <a:r>
              <a:rPr lang="en-US" altLang="zh-CN" dirty="0">
                <a:solidFill>
                  <a:srgbClr val="0033CC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  </a:t>
            </a:r>
          </a:p>
          <a:p>
            <a:pPr>
              <a:defRPr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US" altLang="zh-CN" dirty="0">
                <a:solidFill>
                  <a:srgbClr val="0000CC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@</a:t>
            </a:r>
            <a:r>
              <a:rPr lang="en-US" altLang="zh-CN" dirty="0" err="1">
                <a:solidFill>
                  <a:srgbClr val="0000CC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CakraWikara</a:t>
            </a:r>
            <a:endParaRPr lang="en-US" altLang="zh-CN" dirty="0">
              <a:solidFill>
                <a:srgbClr val="0000CC"/>
              </a:solidFill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414" y="4360716"/>
            <a:ext cx="319719" cy="31971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7568" y="3866812"/>
            <a:ext cx="294725" cy="2947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2168" y="4356492"/>
            <a:ext cx="442836" cy="29664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65" y="4808160"/>
            <a:ext cx="315094" cy="315094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2326234" y="4580296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US" altLang="zh-CN" dirty="0">
                <a:solidFill>
                  <a:srgbClr val="0000CC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 Cakra Wikara Indonesia </a:t>
            </a:r>
          </a:p>
        </p:txBody>
      </p:sp>
    </p:spTree>
    <p:extLst>
      <p:ext uri="{BB962C8B-B14F-4D97-AF65-F5344CB8AC3E}">
        <p14:creationId xmlns:p14="http://schemas.microsoft.com/office/powerpoint/2010/main" val="3182925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305" y="5380230"/>
            <a:ext cx="2152740" cy="1318639"/>
          </a:xfrm>
          <a:prstGeom prst="rect">
            <a:avLst/>
          </a:prstGeom>
          <a:noFill/>
        </p:spPr>
      </p:pic>
      <p:grpSp>
        <p:nvGrpSpPr>
          <p:cNvPr id="9" name="组合 22"/>
          <p:cNvGrpSpPr/>
          <p:nvPr/>
        </p:nvGrpSpPr>
        <p:grpSpPr>
          <a:xfrm>
            <a:off x="113145" y="206949"/>
            <a:ext cx="1629410" cy="232410"/>
            <a:chOff x="12" y="410"/>
            <a:chExt cx="2566" cy="680"/>
          </a:xfrm>
        </p:grpSpPr>
        <p:sp>
          <p:nvSpPr>
            <p:cNvPr id="10" name="矩形 18"/>
            <p:cNvSpPr/>
            <p:nvPr/>
          </p:nvSpPr>
          <p:spPr>
            <a:xfrm>
              <a:off x="2111" y="410"/>
              <a:ext cx="115" cy="680"/>
            </a:xfrm>
            <a:prstGeom prst="rect">
              <a:avLst/>
            </a:prstGeom>
            <a:solidFill>
              <a:srgbClr val="B81A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1" name="矩形 19"/>
            <p:cNvSpPr/>
            <p:nvPr/>
          </p:nvSpPr>
          <p:spPr>
            <a:xfrm>
              <a:off x="2478" y="735"/>
              <a:ext cx="100" cy="355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2" name="矩形 20"/>
            <p:cNvSpPr/>
            <p:nvPr/>
          </p:nvSpPr>
          <p:spPr>
            <a:xfrm>
              <a:off x="12" y="410"/>
              <a:ext cx="2003" cy="680"/>
            </a:xfrm>
            <a:prstGeom prst="rect">
              <a:avLst/>
            </a:prstGeom>
            <a:solidFill>
              <a:srgbClr val="F487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3" name="矩形 21"/>
            <p:cNvSpPr/>
            <p:nvPr/>
          </p:nvSpPr>
          <p:spPr>
            <a:xfrm>
              <a:off x="2312" y="576"/>
              <a:ext cx="120" cy="514"/>
            </a:xfrm>
            <a:prstGeom prst="rect">
              <a:avLst/>
            </a:prstGeom>
            <a:solidFill>
              <a:srgbClr val="BDA8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48640" y="1197864"/>
            <a:ext cx="1078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640" y="318027"/>
            <a:ext cx="110694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KAJIAN CWI TERHADAP RUU PEMILU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2648" y="1353312"/>
            <a:ext cx="1109167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bg1"/>
                </a:solidFill>
              </a:rPr>
              <a:t>Sejumlah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isu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kritis</a:t>
            </a:r>
            <a:r>
              <a:rPr lang="en-US" sz="3600" dirty="0" smtClean="0">
                <a:solidFill>
                  <a:schemeClr val="bg1"/>
                </a:solidFill>
              </a:rPr>
              <a:t> yang </a:t>
            </a:r>
            <a:r>
              <a:rPr lang="en-US" sz="3600" dirty="0" err="1" smtClean="0">
                <a:solidFill>
                  <a:schemeClr val="bg1"/>
                </a:solidFill>
              </a:rPr>
              <a:t>dicermati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oleh</a:t>
            </a:r>
            <a:r>
              <a:rPr lang="en-US" sz="3600" dirty="0" smtClean="0">
                <a:solidFill>
                  <a:schemeClr val="bg1"/>
                </a:solidFill>
              </a:rPr>
              <a:t> CWI </a:t>
            </a:r>
            <a:r>
              <a:rPr lang="en-US" sz="3600" dirty="0" err="1" smtClean="0">
                <a:solidFill>
                  <a:schemeClr val="bg1"/>
                </a:solidFill>
              </a:rPr>
              <a:t>dalam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kajian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mengenai</a:t>
            </a:r>
            <a:r>
              <a:rPr lang="en-US" sz="3600" dirty="0" smtClean="0">
                <a:solidFill>
                  <a:schemeClr val="bg1"/>
                </a:solidFill>
              </a:rPr>
              <a:t> RUU </a:t>
            </a:r>
            <a:r>
              <a:rPr lang="en-US" sz="3600" dirty="0" err="1" smtClean="0">
                <a:solidFill>
                  <a:schemeClr val="bg1"/>
                </a:solidFill>
              </a:rPr>
              <a:t>Pemilu</a:t>
            </a:r>
            <a:r>
              <a:rPr lang="en-US" sz="3600" dirty="0" smtClean="0">
                <a:solidFill>
                  <a:schemeClr val="bg1"/>
                </a:solidFill>
              </a:rPr>
              <a:t>:</a:t>
            </a:r>
            <a:endParaRPr lang="en-US" sz="3600" dirty="0" smtClean="0">
              <a:solidFill>
                <a:schemeClr val="bg1"/>
              </a:solidFill>
            </a:endParaRPr>
          </a:p>
          <a:p>
            <a:endParaRPr lang="en-US" sz="3600" dirty="0" smtClean="0">
              <a:solidFill>
                <a:schemeClr val="bg1"/>
              </a:solidFill>
            </a:endParaRPr>
          </a:p>
          <a:p>
            <a:pPr marL="630238" indent="-630238">
              <a:buAutoNum type="arabicPeriod"/>
            </a:pPr>
            <a:r>
              <a:rPr lang="en-US" sz="3600" dirty="0" err="1" smtClean="0">
                <a:solidFill>
                  <a:schemeClr val="bg1"/>
                </a:solidFill>
              </a:rPr>
              <a:t>Keserentakan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pemilu</a:t>
            </a:r>
            <a:endParaRPr lang="en-US" sz="3600" dirty="0" smtClean="0">
              <a:solidFill>
                <a:schemeClr val="bg1"/>
              </a:solidFill>
            </a:endParaRPr>
          </a:p>
          <a:p>
            <a:pPr marL="630238" indent="-630238">
              <a:buAutoNum type="arabicPeriod"/>
            </a:pPr>
            <a:r>
              <a:rPr lang="en-US" sz="3600" dirty="0" err="1" smtClean="0">
                <a:solidFill>
                  <a:schemeClr val="bg1"/>
                </a:solidFill>
              </a:rPr>
              <a:t>Ambang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batas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pemilihan</a:t>
            </a:r>
            <a:endParaRPr lang="en-US" sz="3600" dirty="0" smtClean="0">
              <a:solidFill>
                <a:schemeClr val="bg1"/>
              </a:solidFill>
            </a:endParaRPr>
          </a:p>
          <a:p>
            <a:pPr marL="630238" indent="-630238">
              <a:buAutoNum type="arabicPeriod"/>
            </a:pPr>
            <a:r>
              <a:rPr lang="en-US" sz="3600" dirty="0" err="1" smtClean="0">
                <a:solidFill>
                  <a:schemeClr val="bg1"/>
                </a:solidFill>
              </a:rPr>
              <a:t>Pilihan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sistem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pemilu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proporsional</a:t>
            </a:r>
            <a:endParaRPr lang="en-US" sz="3600" dirty="0" smtClean="0">
              <a:solidFill>
                <a:schemeClr val="bg1"/>
              </a:solidFill>
            </a:endParaRPr>
          </a:p>
          <a:p>
            <a:pPr marL="630238" indent="-630238">
              <a:buAutoNum type="arabicPeriod"/>
            </a:pPr>
            <a:r>
              <a:rPr lang="en-US" sz="3600" dirty="0" err="1" smtClean="0">
                <a:solidFill>
                  <a:schemeClr val="bg1"/>
                </a:solidFill>
              </a:rPr>
              <a:t>Keterwakilan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perempuan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08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305" y="5380230"/>
            <a:ext cx="2152740" cy="1318639"/>
          </a:xfrm>
          <a:prstGeom prst="rect">
            <a:avLst/>
          </a:prstGeom>
          <a:noFill/>
        </p:spPr>
      </p:pic>
      <p:grpSp>
        <p:nvGrpSpPr>
          <p:cNvPr id="9" name="组合 22"/>
          <p:cNvGrpSpPr/>
          <p:nvPr/>
        </p:nvGrpSpPr>
        <p:grpSpPr>
          <a:xfrm>
            <a:off x="113145" y="206949"/>
            <a:ext cx="1629410" cy="232410"/>
            <a:chOff x="12" y="410"/>
            <a:chExt cx="2566" cy="680"/>
          </a:xfrm>
        </p:grpSpPr>
        <p:sp>
          <p:nvSpPr>
            <p:cNvPr id="10" name="矩形 18"/>
            <p:cNvSpPr/>
            <p:nvPr/>
          </p:nvSpPr>
          <p:spPr>
            <a:xfrm>
              <a:off x="2111" y="410"/>
              <a:ext cx="115" cy="680"/>
            </a:xfrm>
            <a:prstGeom prst="rect">
              <a:avLst/>
            </a:prstGeom>
            <a:solidFill>
              <a:srgbClr val="B81A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1" name="矩形 19"/>
            <p:cNvSpPr/>
            <p:nvPr/>
          </p:nvSpPr>
          <p:spPr>
            <a:xfrm>
              <a:off x="2478" y="735"/>
              <a:ext cx="100" cy="355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2" name="矩形 20"/>
            <p:cNvSpPr/>
            <p:nvPr/>
          </p:nvSpPr>
          <p:spPr>
            <a:xfrm>
              <a:off x="12" y="410"/>
              <a:ext cx="2003" cy="680"/>
            </a:xfrm>
            <a:prstGeom prst="rect">
              <a:avLst/>
            </a:prstGeom>
            <a:solidFill>
              <a:srgbClr val="F487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3" name="矩形 21"/>
            <p:cNvSpPr/>
            <p:nvPr/>
          </p:nvSpPr>
          <p:spPr>
            <a:xfrm>
              <a:off x="2312" y="576"/>
              <a:ext cx="120" cy="514"/>
            </a:xfrm>
            <a:prstGeom prst="rect">
              <a:avLst/>
            </a:prstGeom>
            <a:solidFill>
              <a:srgbClr val="BDA8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48640" y="1197864"/>
            <a:ext cx="1078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640" y="520756"/>
            <a:ext cx="1106940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>
                <a:solidFill>
                  <a:schemeClr val="bg1"/>
                </a:solidFill>
              </a:rPr>
              <a:t>KESERENTAKAN PEMILU DALAM RUU PEMILU (1)</a:t>
            </a:r>
            <a:endParaRPr lang="en-US" sz="38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8640" y="1607294"/>
            <a:ext cx="1085392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 smtClean="0">
                <a:solidFill>
                  <a:schemeClr val="bg1"/>
                </a:solidFill>
              </a:rPr>
              <a:t>Pemilu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dilaksanakan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berdasarkan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asas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langsung</a:t>
            </a:r>
            <a:r>
              <a:rPr lang="en-US" sz="2600" dirty="0">
                <a:solidFill>
                  <a:schemeClr val="bg1"/>
                </a:solidFill>
              </a:rPr>
              <a:t>, </a:t>
            </a:r>
            <a:r>
              <a:rPr lang="en-US" sz="2600" dirty="0" err="1">
                <a:solidFill>
                  <a:schemeClr val="bg1"/>
                </a:solidFill>
              </a:rPr>
              <a:t>umum</a:t>
            </a:r>
            <a:r>
              <a:rPr lang="en-US" sz="2600" dirty="0">
                <a:solidFill>
                  <a:schemeClr val="bg1"/>
                </a:solidFill>
              </a:rPr>
              <a:t>, </a:t>
            </a:r>
            <a:r>
              <a:rPr lang="en-US" sz="2600" dirty="0" err="1">
                <a:solidFill>
                  <a:schemeClr val="bg1"/>
                </a:solidFill>
              </a:rPr>
              <a:t>bebas</a:t>
            </a:r>
            <a:r>
              <a:rPr lang="en-US" sz="2600" dirty="0">
                <a:solidFill>
                  <a:schemeClr val="bg1"/>
                </a:solidFill>
              </a:rPr>
              <a:t>, </a:t>
            </a:r>
            <a:r>
              <a:rPr lang="en-US" sz="2600" dirty="0" err="1">
                <a:solidFill>
                  <a:schemeClr val="bg1"/>
                </a:solidFill>
              </a:rPr>
              <a:t>rahasia</a:t>
            </a:r>
            <a:r>
              <a:rPr lang="en-US" sz="2600" dirty="0">
                <a:solidFill>
                  <a:schemeClr val="bg1"/>
                </a:solidFill>
              </a:rPr>
              <a:t>, </a:t>
            </a:r>
            <a:r>
              <a:rPr lang="en-US" sz="2600" dirty="0" err="1">
                <a:solidFill>
                  <a:schemeClr val="bg1"/>
                </a:solidFill>
              </a:rPr>
              <a:t>jujur</a:t>
            </a:r>
            <a:r>
              <a:rPr lang="en-US" sz="2600" dirty="0">
                <a:solidFill>
                  <a:schemeClr val="bg1"/>
                </a:solidFill>
              </a:rPr>
              <a:t>, </a:t>
            </a:r>
            <a:r>
              <a:rPr lang="en-US" sz="2600" dirty="0" err="1">
                <a:solidFill>
                  <a:schemeClr val="bg1"/>
                </a:solidFill>
              </a:rPr>
              <a:t>adil</a:t>
            </a:r>
            <a:r>
              <a:rPr lang="en-US" sz="2600" dirty="0">
                <a:solidFill>
                  <a:schemeClr val="bg1"/>
                </a:solidFill>
              </a:rPr>
              <a:t>, </a:t>
            </a:r>
            <a:r>
              <a:rPr lang="en-US" sz="2600" dirty="0" err="1">
                <a:solidFill>
                  <a:schemeClr val="bg1"/>
                </a:solidFill>
              </a:rPr>
              <a:t>efisien</a:t>
            </a:r>
            <a:r>
              <a:rPr lang="en-US" sz="2600" dirty="0">
                <a:solidFill>
                  <a:schemeClr val="bg1"/>
                </a:solidFill>
              </a:rPr>
              <a:t>, </a:t>
            </a:r>
            <a:r>
              <a:rPr lang="en-US" sz="2600" dirty="0" err="1">
                <a:solidFill>
                  <a:schemeClr val="bg1"/>
                </a:solidFill>
              </a:rPr>
              <a:t>dan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efektif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smtClean="0">
                <a:solidFill>
                  <a:schemeClr val="bg1"/>
                </a:solidFill>
              </a:rPr>
              <a:t>(</a:t>
            </a:r>
            <a:r>
              <a:rPr lang="en-US" sz="2600" dirty="0" err="1">
                <a:solidFill>
                  <a:schemeClr val="bg1"/>
                </a:solidFill>
              </a:rPr>
              <a:t>Pasal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smtClean="0">
                <a:solidFill>
                  <a:schemeClr val="bg1"/>
                </a:solidFill>
              </a:rPr>
              <a:t>2)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endParaRPr lang="en-US" sz="2600" dirty="0">
              <a:solidFill>
                <a:schemeClr val="bg1"/>
              </a:solidFill>
            </a:endParaRPr>
          </a:p>
          <a:p>
            <a:pPr lvl="0"/>
            <a:endParaRPr lang="en-US" sz="2600" dirty="0" smtClean="0">
              <a:solidFill>
                <a:schemeClr val="bg1"/>
              </a:solidFill>
            </a:endParaRPr>
          </a:p>
          <a:p>
            <a:r>
              <a:rPr lang="en-US" sz="2600" dirty="0" err="1" smtClean="0">
                <a:solidFill>
                  <a:schemeClr val="bg1"/>
                </a:solidFill>
              </a:rPr>
              <a:t>Pemilu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terdiri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dari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Pemilu</a:t>
            </a:r>
            <a:r>
              <a:rPr lang="en-US" sz="2600" dirty="0" smtClean="0">
                <a:solidFill>
                  <a:schemeClr val="bg1"/>
                </a:solidFill>
              </a:rPr>
              <a:t> Nasional (</a:t>
            </a:r>
            <a:r>
              <a:rPr lang="en-US" sz="2600" dirty="0" err="1" smtClean="0">
                <a:solidFill>
                  <a:schemeClr val="bg1"/>
                </a:solidFill>
              </a:rPr>
              <a:t>pemilihan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presiden</a:t>
            </a:r>
            <a:r>
              <a:rPr lang="en-US" sz="2600" dirty="0" smtClean="0">
                <a:solidFill>
                  <a:schemeClr val="bg1"/>
                </a:solidFill>
              </a:rPr>
              <a:t>/wakil </a:t>
            </a:r>
            <a:r>
              <a:rPr lang="en-US" sz="2600" dirty="0" err="1" smtClean="0">
                <a:solidFill>
                  <a:schemeClr val="bg1"/>
                </a:solidFill>
              </a:rPr>
              <a:t>presiden</a:t>
            </a:r>
            <a:r>
              <a:rPr lang="en-US" sz="2600" dirty="0" smtClean="0">
                <a:solidFill>
                  <a:schemeClr val="bg1"/>
                </a:solidFill>
              </a:rPr>
              <a:t>, DPR, DPD) </a:t>
            </a:r>
            <a:r>
              <a:rPr lang="en-US" sz="2600" dirty="0" err="1" smtClean="0">
                <a:solidFill>
                  <a:schemeClr val="bg1"/>
                </a:solidFill>
              </a:rPr>
              <a:t>dan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Pemilu</a:t>
            </a:r>
            <a:r>
              <a:rPr lang="en-US" sz="2600" dirty="0" smtClean="0">
                <a:solidFill>
                  <a:schemeClr val="bg1"/>
                </a:solidFill>
              </a:rPr>
              <a:t> Daerah (</a:t>
            </a:r>
            <a:r>
              <a:rPr lang="en-US" sz="2600" dirty="0" err="1" smtClean="0">
                <a:solidFill>
                  <a:schemeClr val="bg1"/>
                </a:solidFill>
              </a:rPr>
              <a:t>pemilihan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gubernur</a:t>
            </a:r>
            <a:r>
              <a:rPr lang="en-US" sz="2600" dirty="0" smtClean="0">
                <a:solidFill>
                  <a:schemeClr val="bg1"/>
                </a:solidFill>
              </a:rPr>
              <a:t>/wakil </a:t>
            </a:r>
            <a:r>
              <a:rPr lang="en-US" sz="2600" dirty="0" err="1" smtClean="0">
                <a:solidFill>
                  <a:schemeClr val="bg1"/>
                </a:solidFill>
              </a:rPr>
              <a:t>gubernur</a:t>
            </a:r>
            <a:r>
              <a:rPr lang="en-US" sz="2600" dirty="0" smtClean="0">
                <a:solidFill>
                  <a:schemeClr val="bg1"/>
                </a:solidFill>
              </a:rPr>
              <a:t>, DPRD </a:t>
            </a:r>
            <a:r>
              <a:rPr lang="en-US" sz="2600" dirty="0" err="1" smtClean="0">
                <a:solidFill>
                  <a:schemeClr val="bg1"/>
                </a:solidFill>
              </a:rPr>
              <a:t>Provinsi</a:t>
            </a:r>
            <a:r>
              <a:rPr lang="en-US" sz="2600" dirty="0" smtClean="0">
                <a:solidFill>
                  <a:schemeClr val="bg1"/>
                </a:solidFill>
              </a:rPr>
              <a:t>, </a:t>
            </a:r>
            <a:r>
              <a:rPr lang="en-US" sz="2600" dirty="0" err="1" smtClean="0">
                <a:solidFill>
                  <a:schemeClr val="bg1"/>
                </a:solidFill>
              </a:rPr>
              <a:t>bupati</a:t>
            </a:r>
            <a:r>
              <a:rPr lang="en-US" sz="2600" dirty="0" smtClean="0">
                <a:solidFill>
                  <a:schemeClr val="bg1"/>
                </a:solidFill>
              </a:rPr>
              <a:t>/wakil </a:t>
            </a:r>
            <a:r>
              <a:rPr lang="en-US" sz="2600" dirty="0" err="1" smtClean="0">
                <a:solidFill>
                  <a:schemeClr val="bg1"/>
                </a:solidFill>
              </a:rPr>
              <a:t>bupati</a:t>
            </a:r>
            <a:r>
              <a:rPr lang="en-US" sz="2600" dirty="0" smtClean="0">
                <a:solidFill>
                  <a:schemeClr val="bg1"/>
                </a:solidFill>
              </a:rPr>
              <a:t>,  DPRD </a:t>
            </a:r>
            <a:r>
              <a:rPr lang="en-US" sz="2600" dirty="0" err="1" smtClean="0">
                <a:solidFill>
                  <a:schemeClr val="bg1"/>
                </a:solidFill>
              </a:rPr>
              <a:t>Kabupaten</a:t>
            </a:r>
            <a:r>
              <a:rPr lang="en-US" sz="2600" dirty="0" smtClean="0">
                <a:solidFill>
                  <a:schemeClr val="bg1"/>
                </a:solidFill>
              </a:rPr>
              <a:t>, </a:t>
            </a:r>
            <a:r>
              <a:rPr lang="en-US" sz="2600" dirty="0" err="1" smtClean="0">
                <a:solidFill>
                  <a:schemeClr val="bg1"/>
                </a:solidFill>
              </a:rPr>
              <a:t>walikota</a:t>
            </a:r>
            <a:r>
              <a:rPr lang="en-US" sz="2600" dirty="0" smtClean="0">
                <a:solidFill>
                  <a:schemeClr val="bg1"/>
                </a:solidFill>
              </a:rPr>
              <a:t>/wakil </a:t>
            </a:r>
            <a:r>
              <a:rPr lang="en-US" sz="2600" dirty="0" err="1" smtClean="0">
                <a:solidFill>
                  <a:schemeClr val="bg1"/>
                </a:solidFill>
              </a:rPr>
              <a:t>walikota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dan</a:t>
            </a:r>
            <a:r>
              <a:rPr lang="en-US" sz="2600" dirty="0" smtClean="0">
                <a:solidFill>
                  <a:schemeClr val="bg1"/>
                </a:solidFill>
              </a:rPr>
              <a:t> DPRD Kota), </a:t>
            </a:r>
            <a:r>
              <a:rPr lang="en-US" sz="2600" dirty="0" err="1" smtClean="0">
                <a:solidFill>
                  <a:schemeClr val="bg1"/>
                </a:solidFill>
              </a:rPr>
              <a:t>masing-masing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dilakukan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secara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bersamaan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setiap</a:t>
            </a:r>
            <a:r>
              <a:rPr lang="en-US" sz="2600" dirty="0" smtClean="0">
                <a:solidFill>
                  <a:schemeClr val="bg1"/>
                </a:solidFill>
              </a:rPr>
              <a:t> 5 </a:t>
            </a:r>
            <a:r>
              <a:rPr lang="en-US" sz="2600" dirty="0" err="1" smtClean="0">
                <a:solidFill>
                  <a:schemeClr val="bg1"/>
                </a:solidFill>
              </a:rPr>
              <a:t>tahun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sekali</a:t>
            </a:r>
            <a:r>
              <a:rPr lang="en-US" sz="2600" dirty="0" smtClean="0">
                <a:solidFill>
                  <a:schemeClr val="bg1"/>
                </a:solidFill>
              </a:rPr>
              <a:t>. </a:t>
            </a:r>
            <a:r>
              <a:rPr lang="en-US" sz="2600" dirty="0" err="1" smtClean="0">
                <a:solidFill>
                  <a:schemeClr val="bg1"/>
                </a:solidFill>
              </a:rPr>
              <a:t>Pemilu</a:t>
            </a:r>
            <a:r>
              <a:rPr lang="en-US" sz="2600" dirty="0" smtClean="0">
                <a:solidFill>
                  <a:schemeClr val="bg1"/>
                </a:solidFill>
              </a:rPr>
              <a:t> Nasional </a:t>
            </a:r>
            <a:r>
              <a:rPr lang="en-US" sz="2600" dirty="0" err="1" smtClean="0">
                <a:solidFill>
                  <a:schemeClr val="bg1"/>
                </a:solidFill>
              </a:rPr>
              <a:t>diselenggarakan</a:t>
            </a:r>
            <a:r>
              <a:rPr lang="en-US" sz="2600" dirty="0" smtClean="0">
                <a:solidFill>
                  <a:schemeClr val="bg1"/>
                </a:solidFill>
              </a:rPr>
              <a:t> 2 </a:t>
            </a:r>
            <a:r>
              <a:rPr lang="en-US" sz="2600" dirty="0" err="1" smtClean="0">
                <a:solidFill>
                  <a:schemeClr val="bg1"/>
                </a:solidFill>
              </a:rPr>
              <a:t>tahun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setelah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Pemilu</a:t>
            </a:r>
            <a:r>
              <a:rPr lang="en-US" sz="2600" dirty="0" smtClean="0">
                <a:solidFill>
                  <a:schemeClr val="bg1"/>
                </a:solidFill>
              </a:rPr>
              <a:t> Daerah; </a:t>
            </a:r>
            <a:r>
              <a:rPr lang="en-US" sz="2600" dirty="0" err="1" smtClean="0">
                <a:solidFill>
                  <a:schemeClr val="bg1"/>
                </a:solidFill>
              </a:rPr>
              <a:t>Pemilu</a:t>
            </a:r>
            <a:r>
              <a:rPr lang="en-US" sz="2600" dirty="0" smtClean="0">
                <a:solidFill>
                  <a:schemeClr val="bg1"/>
                </a:solidFill>
              </a:rPr>
              <a:t> Daerah 3 </a:t>
            </a:r>
            <a:r>
              <a:rPr lang="en-US" sz="2600" dirty="0" err="1" smtClean="0">
                <a:solidFill>
                  <a:schemeClr val="bg1"/>
                </a:solidFill>
              </a:rPr>
              <a:t>tahun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setelah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Pemilu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>
                <a:solidFill>
                  <a:schemeClr val="bg1"/>
                </a:solidFill>
              </a:rPr>
              <a:t>Nasional (RUU </a:t>
            </a:r>
            <a:r>
              <a:rPr lang="en-US" sz="2600" dirty="0" err="1">
                <a:solidFill>
                  <a:schemeClr val="bg1"/>
                </a:solidFill>
              </a:rPr>
              <a:t>Pemilu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Pasal</a:t>
            </a:r>
            <a:r>
              <a:rPr lang="en-US" sz="2600" dirty="0">
                <a:solidFill>
                  <a:schemeClr val="bg1"/>
                </a:solidFill>
              </a:rPr>
              <a:t> 4 </a:t>
            </a:r>
            <a:r>
              <a:rPr lang="en-US" sz="2600" dirty="0" err="1">
                <a:solidFill>
                  <a:schemeClr val="bg1"/>
                </a:solidFill>
              </a:rPr>
              <a:t>dan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smtClean="0">
                <a:solidFill>
                  <a:schemeClr val="bg1"/>
                </a:solidFill>
              </a:rPr>
              <a:t>5). </a:t>
            </a:r>
            <a:endParaRPr lang="en-US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305" y="5380230"/>
            <a:ext cx="2152740" cy="1318639"/>
          </a:xfrm>
          <a:prstGeom prst="rect">
            <a:avLst/>
          </a:prstGeom>
          <a:noFill/>
        </p:spPr>
      </p:pic>
      <p:grpSp>
        <p:nvGrpSpPr>
          <p:cNvPr id="9" name="组合 22"/>
          <p:cNvGrpSpPr/>
          <p:nvPr/>
        </p:nvGrpSpPr>
        <p:grpSpPr>
          <a:xfrm>
            <a:off x="113145" y="206949"/>
            <a:ext cx="1629410" cy="232410"/>
            <a:chOff x="12" y="410"/>
            <a:chExt cx="2566" cy="680"/>
          </a:xfrm>
        </p:grpSpPr>
        <p:sp>
          <p:nvSpPr>
            <p:cNvPr id="10" name="矩形 18"/>
            <p:cNvSpPr/>
            <p:nvPr/>
          </p:nvSpPr>
          <p:spPr>
            <a:xfrm>
              <a:off x="2111" y="410"/>
              <a:ext cx="115" cy="680"/>
            </a:xfrm>
            <a:prstGeom prst="rect">
              <a:avLst/>
            </a:prstGeom>
            <a:solidFill>
              <a:srgbClr val="B81A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1" name="矩形 19"/>
            <p:cNvSpPr/>
            <p:nvPr/>
          </p:nvSpPr>
          <p:spPr>
            <a:xfrm>
              <a:off x="2478" y="735"/>
              <a:ext cx="100" cy="355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2" name="矩形 20"/>
            <p:cNvSpPr/>
            <p:nvPr/>
          </p:nvSpPr>
          <p:spPr>
            <a:xfrm>
              <a:off x="12" y="410"/>
              <a:ext cx="2003" cy="680"/>
            </a:xfrm>
            <a:prstGeom prst="rect">
              <a:avLst/>
            </a:prstGeom>
            <a:solidFill>
              <a:srgbClr val="F487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3" name="矩形 21"/>
            <p:cNvSpPr/>
            <p:nvPr/>
          </p:nvSpPr>
          <p:spPr>
            <a:xfrm>
              <a:off x="2312" y="576"/>
              <a:ext cx="120" cy="514"/>
            </a:xfrm>
            <a:prstGeom prst="rect">
              <a:avLst/>
            </a:prstGeom>
            <a:solidFill>
              <a:srgbClr val="BDA8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48640" y="1197864"/>
            <a:ext cx="1078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640" y="480057"/>
            <a:ext cx="1106940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>
                <a:solidFill>
                  <a:schemeClr val="bg1"/>
                </a:solidFill>
              </a:rPr>
              <a:t>KESERENTAKAN PEMILU DALAM RUU </a:t>
            </a:r>
            <a:r>
              <a:rPr lang="en-US" sz="3800" dirty="0" smtClean="0">
                <a:solidFill>
                  <a:schemeClr val="bg1"/>
                </a:solidFill>
              </a:rPr>
              <a:t>PEMILU (2)</a:t>
            </a:r>
            <a:endParaRPr lang="en-US" sz="38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2648" y="1353312"/>
            <a:ext cx="1085392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en-US" sz="2600" dirty="0" smtClean="0">
              <a:solidFill>
                <a:schemeClr val="bg1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600" dirty="0" err="1" smtClean="0">
                <a:solidFill>
                  <a:schemeClr val="bg1"/>
                </a:solidFill>
              </a:rPr>
              <a:t>Dalam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>
                <a:solidFill>
                  <a:schemeClr val="bg1"/>
                </a:solidFill>
              </a:rPr>
              <a:t>UU No.7 </a:t>
            </a:r>
            <a:r>
              <a:rPr lang="en-US" sz="2600" dirty="0" err="1">
                <a:solidFill>
                  <a:schemeClr val="bg1"/>
                </a:solidFill>
              </a:rPr>
              <a:t>Tahun</a:t>
            </a:r>
            <a:r>
              <a:rPr lang="en-US" sz="2600" dirty="0">
                <a:solidFill>
                  <a:schemeClr val="bg1"/>
                </a:solidFill>
              </a:rPr>
              <a:t> 2017, </a:t>
            </a:r>
            <a:r>
              <a:rPr lang="en-US" sz="2600" dirty="0" err="1" smtClean="0">
                <a:solidFill>
                  <a:schemeClr val="bg1"/>
                </a:solidFill>
              </a:rPr>
              <a:t>efisien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dan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efektif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tidak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masuk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ke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dalam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asas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pemilu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tetapi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masuk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dalam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prinsip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penyelenggaraan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pemilu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2600" dirty="0" smtClean="0">
              <a:solidFill>
                <a:schemeClr val="bg1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600" dirty="0" err="1" smtClean="0">
                <a:solidFill>
                  <a:schemeClr val="bg1"/>
                </a:solidFill>
              </a:rPr>
              <a:t>Prinsip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efisien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dan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efektif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sebagai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landasan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penyelenggaraan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pemilu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serentak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dalam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rangka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penghematan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biaya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tepat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dan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bisa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dibenarkan</a:t>
            </a:r>
            <a:r>
              <a:rPr lang="en-US" sz="2600" dirty="0">
                <a:solidFill>
                  <a:schemeClr val="bg1"/>
                </a:solidFill>
              </a:rPr>
              <a:t>, </a:t>
            </a:r>
            <a:r>
              <a:rPr lang="en-US" sz="2600" dirty="0" err="1">
                <a:solidFill>
                  <a:schemeClr val="bg1"/>
                </a:solidFill>
              </a:rPr>
              <a:t>tetapi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jika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dikaitkan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dengan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upaya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pengaturan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sistem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politik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dan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sistem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pemerintahan</a:t>
            </a:r>
            <a:r>
              <a:rPr lang="en-US" sz="2600" dirty="0">
                <a:solidFill>
                  <a:schemeClr val="bg1"/>
                </a:solidFill>
              </a:rPr>
              <a:t> yang </a:t>
            </a:r>
            <a:r>
              <a:rPr lang="en-US" sz="2600" dirty="0" err="1">
                <a:solidFill>
                  <a:schemeClr val="bg1"/>
                </a:solidFill>
              </a:rPr>
              <a:t>efektif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dan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efisien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perlu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dikaji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ulang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karena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b="1" i="1" dirty="0" err="1">
                <a:solidFill>
                  <a:schemeClr val="bg1"/>
                </a:solidFill>
              </a:rPr>
              <a:t>tujuan</a:t>
            </a:r>
            <a:r>
              <a:rPr lang="en-US" sz="2600" b="1" i="1" dirty="0">
                <a:solidFill>
                  <a:schemeClr val="bg1"/>
                </a:solidFill>
              </a:rPr>
              <a:t> </a:t>
            </a:r>
            <a:r>
              <a:rPr lang="en-US" sz="2600" b="1" i="1" dirty="0" err="1">
                <a:solidFill>
                  <a:schemeClr val="bg1"/>
                </a:solidFill>
              </a:rPr>
              <a:t>pemilu</a:t>
            </a:r>
            <a:r>
              <a:rPr lang="en-US" sz="2600" b="1" i="1" dirty="0">
                <a:solidFill>
                  <a:schemeClr val="bg1"/>
                </a:solidFill>
              </a:rPr>
              <a:t> </a:t>
            </a:r>
            <a:r>
              <a:rPr lang="en-US" sz="2600" b="1" i="1" dirty="0" err="1">
                <a:solidFill>
                  <a:schemeClr val="bg1"/>
                </a:solidFill>
              </a:rPr>
              <a:t>kita</a:t>
            </a:r>
            <a:r>
              <a:rPr lang="en-US" sz="2600" b="1" i="1" dirty="0">
                <a:solidFill>
                  <a:schemeClr val="bg1"/>
                </a:solidFill>
              </a:rPr>
              <a:t> </a:t>
            </a:r>
            <a:r>
              <a:rPr lang="en-US" sz="2600" b="1" i="1" dirty="0" err="1">
                <a:solidFill>
                  <a:schemeClr val="bg1"/>
                </a:solidFill>
              </a:rPr>
              <a:t>tidak</a:t>
            </a:r>
            <a:r>
              <a:rPr lang="en-US" sz="2600" b="1" i="1" dirty="0">
                <a:solidFill>
                  <a:schemeClr val="bg1"/>
                </a:solidFill>
              </a:rPr>
              <a:t> </a:t>
            </a:r>
            <a:r>
              <a:rPr lang="en-US" sz="2600" b="1" i="1" dirty="0" err="1">
                <a:solidFill>
                  <a:schemeClr val="bg1"/>
                </a:solidFill>
              </a:rPr>
              <a:t>untuk</a:t>
            </a:r>
            <a:r>
              <a:rPr lang="en-US" sz="2600" b="1" i="1" dirty="0">
                <a:solidFill>
                  <a:schemeClr val="bg1"/>
                </a:solidFill>
              </a:rPr>
              <a:t> </a:t>
            </a:r>
            <a:r>
              <a:rPr lang="en-US" sz="2600" b="1" i="1" dirty="0" err="1">
                <a:solidFill>
                  <a:schemeClr val="bg1"/>
                </a:solidFill>
              </a:rPr>
              <a:t>mencapai</a:t>
            </a:r>
            <a:r>
              <a:rPr lang="en-US" sz="2600" b="1" i="1" dirty="0">
                <a:solidFill>
                  <a:schemeClr val="bg1"/>
                </a:solidFill>
              </a:rPr>
              <a:t> </a:t>
            </a:r>
            <a:r>
              <a:rPr lang="en-US" sz="2600" b="1" i="1" dirty="0" err="1">
                <a:solidFill>
                  <a:schemeClr val="bg1"/>
                </a:solidFill>
              </a:rPr>
              <a:t>pemerintahan</a:t>
            </a:r>
            <a:r>
              <a:rPr lang="en-US" sz="2600" b="1" i="1" dirty="0">
                <a:solidFill>
                  <a:schemeClr val="bg1"/>
                </a:solidFill>
              </a:rPr>
              <a:t> </a:t>
            </a:r>
            <a:r>
              <a:rPr lang="en-US" sz="2600" b="1" i="1" dirty="0" err="1">
                <a:solidFill>
                  <a:schemeClr val="bg1"/>
                </a:solidFill>
              </a:rPr>
              <a:t>presidensialisme</a:t>
            </a:r>
            <a:r>
              <a:rPr lang="en-US" sz="2600" b="1" i="1" dirty="0">
                <a:solidFill>
                  <a:schemeClr val="bg1"/>
                </a:solidFill>
              </a:rPr>
              <a:t> yang </a:t>
            </a:r>
            <a:r>
              <a:rPr lang="en-US" sz="2600" b="1" i="1" dirty="0" err="1">
                <a:solidFill>
                  <a:schemeClr val="bg1"/>
                </a:solidFill>
              </a:rPr>
              <a:t>efektif</a:t>
            </a:r>
            <a:r>
              <a:rPr lang="en-US" sz="2600" b="1" i="1" dirty="0">
                <a:solidFill>
                  <a:schemeClr val="bg1"/>
                </a:solidFill>
              </a:rPr>
              <a:t> </a:t>
            </a:r>
            <a:r>
              <a:rPr lang="en-US" sz="2600" b="1" i="1" dirty="0" err="1">
                <a:solidFill>
                  <a:schemeClr val="bg1"/>
                </a:solidFill>
              </a:rPr>
              <a:t>dan</a:t>
            </a:r>
            <a:r>
              <a:rPr lang="en-US" sz="2600" b="1" i="1" dirty="0">
                <a:solidFill>
                  <a:schemeClr val="bg1"/>
                </a:solidFill>
              </a:rPr>
              <a:t> </a:t>
            </a:r>
            <a:r>
              <a:rPr lang="en-US" sz="2600" b="1" i="1" dirty="0" err="1">
                <a:solidFill>
                  <a:schemeClr val="bg1"/>
                </a:solidFill>
              </a:rPr>
              <a:t>efisien</a:t>
            </a:r>
            <a:r>
              <a:rPr lang="en-US" sz="2600" b="1" i="1" dirty="0">
                <a:solidFill>
                  <a:schemeClr val="bg1"/>
                </a:solidFill>
              </a:rPr>
              <a:t> </a:t>
            </a:r>
            <a:r>
              <a:rPr lang="en-US" sz="2600" b="1" i="1" dirty="0" err="1">
                <a:solidFill>
                  <a:schemeClr val="bg1"/>
                </a:solidFill>
              </a:rPr>
              <a:t>tetapi</a:t>
            </a:r>
            <a:r>
              <a:rPr lang="en-US" sz="2600" b="1" i="1" dirty="0">
                <a:solidFill>
                  <a:schemeClr val="bg1"/>
                </a:solidFill>
              </a:rPr>
              <a:t> </a:t>
            </a:r>
            <a:r>
              <a:rPr lang="en-US" sz="2600" b="1" i="1" dirty="0" err="1">
                <a:solidFill>
                  <a:schemeClr val="bg1"/>
                </a:solidFill>
              </a:rPr>
              <a:t>menciptakan</a:t>
            </a:r>
            <a:r>
              <a:rPr lang="en-US" sz="2600" b="1" i="1" dirty="0">
                <a:solidFill>
                  <a:schemeClr val="bg1"/>
                </a:solidFill>
              </a:rPr>
              <a:t> balance of power </a:t>
            </a:r>
            <a:r>
              <a:rPr lang="en-US" sz="2600" b="1" i="1" dirty="0" err="1">
                <a:solidFill>
                  <a:schemeClr val="bg1"/>
                </a:solidFill>
              </a:rPr>
              <a:t>dan</a:t>
            </a:r>
            <a:r>
              <a:rPr lang="en-US" sz="2600" b="1" i="1" dirty="0">
                <a:solidFill>
                  <a:schemeClr val="bg1"/>
                </a:solidFill>
              </a:rPr>
              <a:t> </a:t>
            </a:r>
            <a:r>
              <a:rPr lang="en-US" sz="2600" b="1" i="1" dirty="0" err="1">
                <a:solidFill>
                  <a:schemeClr val="bg1"/>
                </a:solidFill>
              </a:rPr>
              <a:t>hadirnya</a:t>
            </a:r>
            <a:r>
              <a:rPr lang="en-US" sz="2600" b="1" i="1" dirty="0">
                <a:solidFill>
                  <a:schemeClr val="bg1"/>
                </a:solidFill>
              </a:rPr>
              <a:t> checks and balances </a:t>
            </a:r>
            <a:r>
              <a:rPr lang="en-US" sz="2600" b="1" i="1" dirty="0" err="1">
                <a:solidFill>
                  <a:schemeClr val="bg1"/>
                </a:solidFill>
              </a:rPr>
              <a:t>antara</a:t>
            </a:r>
            <a:r>
              <a:rPr lang="en-US" sz="2600" b="1" i="1" dirty="0">
                <a:solidFill>
                  <a:schemeClr val="bg1"/>
                </a:solidFill>
              </a:rPr>
              <a:t> </a:t>
            </a:r>
            <a:r>
              <a:rPr lang="en-US" sz="2600" b="1" i="1" dirty="0" err="1">
                <a:solidFill>
                  <a:schemeClr val="bg1"/>
                </a:solidFill>
              </a:rPr>
              <a:t>legislatif</a:t>
            </a:r>
            <a:r>
              <a:rPr lang="en-US" sz="2600" b="1" i="1" dirty="0">
                <a:solidFill>
                  <a:schemeClr val="bg1"/>
                </a:solidFill>
              </a:rPr>
              <a:t> </a:t>
            </a:r>
            <a:r>
              <a:rPr lang="en-US" sz="2600" b="1" i="1" dirty="0" err="1">
                <a:solidFill>
                  <a:schemeClr val="bg1"/>
                </a:solidFill>
              </a:rPr>
              <a:t>dan</a:t>
            </a:r>
            <a:r>
              <a:rPr lang="en-US" sz="2600" b="1" i="1" dirty="0">
                <a:solidFill>
                  <a:schemeClr val="bg1"/>
                </a:solidFill>
              </a:rPr>
              <a:t> </a:t>
            </a:r>
            <a:r>
              <a:rPr lang="en-US" sz="2600" b="1" i="1" dirty="0" err="1">
                <a:solidFill>
                  <a:schemeClr val="bg1"/>
                </a:solidFill>
              </a:rPr>
              <a:t>eksekutif</a:t>
            </a:r>
            <a:r>
              <a:rPr lang="en-US" sz="2600" b="1" i="1" dirty="0">
                <a:solidFill>
                  <a:schemeClr val="bg1"/>
                </a:solidFill>
              </a:rPr>
              <a:t> </a:t>
            </a:r>
            <a:r>
              <a:rPr lang="en-US" sz="2600" b="1" i="1" dirty="0" err="1">
                <a:solidFill>
                  <a:schemeClr val="bg1"/>
                </a:solidFill>
              </a:rPr>
              <a:t>dalam</a:t>
            </a:r>
            <a:r>
              <a:rPr lang="en-US" sz="2600" b="1" i="1" dirty="0">
                <a:solidFill>
                  <a:schemeClr val="bg1"/>
                </a:solidFill>
              </a:rPr>
              <a:t> proses </a:t>
            </a:r>
            <a:r>
              <a:rPr lang="en-US" sz="2600" b="1" i="1" dirty="0" err="1">
                <a:solidFill>
                  <a:schemeClr val="bg1"/>
                </a:solidFill>
              </a:rPr>
              <a:t>politik</a:t>
            </a:r>
            <a:r>
              <a:rPr lang="en-US" sz="2600" b="1" i="1" dirty="0">
                <a:solidFill>
                  <a:schemeClr val="bg1"/>
                </a:solidFill>
              </a:rPr>
              <a:t> di Indonesia</a:t>
            </a:r>
            <a:r>
              <a:rPr lang="en-US" sz="2600" b="1" i="1" dirty="0" smtClean="0">
                <a:solidFill>
                  <a:schemeClr val="bg1"/>
                </a:solidFill>
              </a:rPr>
              <a:t>.</a:t>
            </a:r>
            <a:endParaRPr lang="en-US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747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305" y="5380230"/>
            <a:ext cx="2152740" cy="1318639"/>
          </a:xfrm>
          <a:prstGeom prst="rect">
            <a:avLst/>
          </a:prstGeom>
          <a:noFill/>
        </p:spPr>
      </p:pic>
      <p:grpSp>
        <p:nvGrpSpPr>
          <p:cNvPr id="9" name="组合 22"/>
          <p:cNvGrpSpPr/>
          <p:nvPr/>
        </p:nvGrpSpPr>
        <p:grpSpPr>
          <a:xfrm>
            <a:off x="113145" y="206949"/>
            <a:ext cx="1629410" cy="232410"/>
            <a:chOff x="12" y="410"/>
            <a:chExt cx="2566" cy="680"/>
          </a:xfrm>
        </p:grpSpPr>
        <p:sp>
          <p:nvSpPr>
            <p:cNvPr id="10" name="矩形 18"/>
            <p:cNvSpPr/>
            <p:nvPr/>
          </p:nvSpPr>
          <p:spPr>
            <a:xfrm>
              <a:off x="2111" y="410"/>
              <a:ext cx="115" cy="680"/>
            </a:xfrm>
            <a:prstGeom prst="rect">
              <a:avLst/>
            </a:prstGeom>
            <a:solidFill>
              <a:srgbClr val="B81A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1" name="矩形 19"/>
            <p:cNvSpPr/>
            <p:nvPr/>
          </p:nvSpPr>
          <p:spPr>
            <a:xfrm>
              <a:off x="2478" y="735"/>
              <a:ext cx="100" cy="355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2" name="矩形 20"/>
            <p:cNvSpPr/>
            <p:nvPr/>
          </p:nvSpPr>
          <p:spPr>
            <a:xfrm>
              <a:off x="12" y="410"/>
              <a:ext cx="2003" cy="680"/>
            </a:xfrm>
            <a:prstGeom prst="rect">
              <a:avLst/>
            </a:prstGeom>
            <a:solidFill>
              <a:srgbClr val="F487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3" name="矩形 21"/>
            <p:cNvSpPr/>
            <p:nvPr/>
          </p:nvSpPr>
          <p:spPr>
            <a:xfrm>
              <a:off x="2312" y="576"/>
              <a:ext cx="120" cy="514"/>
            </a:xfrm>
            <a:prstGeom prst="rect">
              <a:avLst/>
            </a:prstGeom>
            <a:solidFill>
              <a:srgbClr val="BDA8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48640" y="1197864"/>
            <a:ext cx="1078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6635" y="529239"/>
            <a:ext cx="11069405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smtClean="0">
                <a:solidFill>
                  <a:schemeClr val="bg1"/>
                </a:solidFill>
              </a:rPr>
              <a:t>USULAN CWI UNTUK KESERENTAKAN PEMILU</a:t>
            </a:r>
            <a:endParaRPr lang="en-US" sz="38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6635" y="1567196"/>
            <a:ext cx="10853928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chemeClr val="bg1"/>
                </a:solidFill>
              </a:rPr>
              <a:t>Keserentakan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pemilu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nasional</a:t>
            </a:r>
            <a:r>
              <a:rPr lang="en-US" sz="2000" dirty="0">
                <a:solidFill>
                  <a:schemeClr val="bg1"/>
                </a:solidFill>
              </a:rPr>
              <a:t> yang </a:t>
            </a:r>
            <a:r>
              <a:rPr lang="en-US" sz="2000" dirty="0" err="1">
                <a:solidFill>
                  <a:schemeClr val="bg1"/>
                </a:solidFill>
              </a:rPr>
              <a:t>terpisah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dari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pemilu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daerah</a:t>
            </a:r>
            <a:r>
              <a:rPr lang="en-US" sz="2000" dirty="0" smtClean="0">
                <a:solidFill>
                  <a:schemeClr val="bg1"/>
                </a:solidFill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</a:rPr>
              <a:t>mengacu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pada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Putusan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MK No 55/PUU-XVII/2019 </a:t>
            </a:r>
            <a:r>
              <a:rPr lang="en-US" sz="2000" dirty="0" err="1">
                <a:solidFill>
                  <a:schemeClr val="bg1"/>
                </a:solidFill>
              </a:rPr>
              <a:t>terkait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desain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opsi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keserentakan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pemilu</a:t>
            </a:r>
            <a:r>
              <a:rPr lang="en-US" sz="2000" dirty="0" smtClean="0">
                <a:solidFill>
                  <a:schemeClr val="bg1"/>
                </a:solidFill>
              </a:rPr>
              <a:t>. </a:t>
            </a:r>
            <a:r>
              <a:rPr lang="en-US" sz="2000" dirty="0" err="1" smtClean="0">
                <a:solidFill>
                  <a:schemeClr val="bg1"/>
                </a:solidFill>
              </a:rPr>
              <a:t>Pemilu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serentak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nasional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dilakukan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untuk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memilih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Presiden</a:t>
            </a:r>
            <a:r>
              <a:rPr lang="en-US" sz="2000" dirty="0">
                <a:solidFill>
                  <a:schemeClr val="bg1"/>
                </a:solidFill>
              </a:rPr>
              <a:t>, DPR, </a:t>
            </a:r>
            <a:r>
              <a:rPr lang="en-US" sz="2000" dirty="0" err="1">
                <a:solidFill>
                  <a:schemeClr val="bg1"/>
                </a:solidFill>
              </a:rPr>
              <a:t>dan</a:t>
            </a:r>
            <a:r>
              <a:rPr lang="en-US" sz="2000" dirty="0">
                <a:solidFill>
                  <a:schemeClr val="bg1"/>
                </a:solidFill>
              </a:rPr>
              <a:t> DPD. 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Sementara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pemilu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serentak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daerah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dilakukan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untuk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memilih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Gubernur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Bupati</a:t>
            </a:r>
            <a:r>
              <a:rPr lang="en-US" sz="2000" dirty="0">
                <a:solidFill>
                  <a:schemeClr val="bg1"/>
                </a:solidFill>
              </a:rPr>
              <a:t>/</a:t>
            </a:r>
            <a:r>
              <a:rPr lang="en-US" sz="2000" dirty="0" err="1">
                <a:solidFill>
                  <a:schemeClr val="bg1"/>
                </a:solidFill>
              </a:rPr>
              <a:t>Walikota</a:t>
            </a:r>
            <a:r>
              <a:rPr lang="en-US" sz="2000" dirty="0">
                <a:solidFill>
                  <a:schemeClr val="bg1"/>
                </a:solidFill>
              </a:rPr>
              <a:t>, DPRD </a:t>
            </a:r>
            <a:r>
              <a:rPr lang="en-US" sz="2000" dirty="0" err="1">
                <a:solidFill>
                  <a:schemeClr val="bg1"/>
                </a:solidFill>
              </a:rPr>
              <a:t>Provinsi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dan</a:t>
            </a:r>
            <a:r>
              <a:rPr lang="en-US" sz="2000" dirty="0">
                <a:solidFill>
                  <a:schemeClr val="bg1"/>
                </a:solidFill>
              </a:rPr>
              <a:t> DPRD </a:t>
            </a:r>
            <a:r>
              <a:rPr lang="en-US" sz="2000" dirty="0" err="1">
                <a:solidFill>
                  <a:schemeClr val="bg1"/>
                </a:solidFill>
              </a:rPr>
              <a:t>Kabupaten</a:t>
            </a:r>
            <a:r>
              <a:rPr lang="en-US" sz="2000" dirty="0">
                <a:solidFill>
                  <a:schemeClr val="bg1"/>
                </a:solidFill>
              </a:rPr>
              <a:t>/Kota. </a:t>
            </a:r>
            <a:endParaRPr lang="en-US" sz="2000" dirty="0" smtClean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229502"/>
              </p:ext>
            </p:extLst>
          </p:nvPr>
        </p:nvGraphicFramePr>
        <p:xfrm>
          <a:off x="1189284" y="3222571"/>
          <a:ext cx="9508629" cy="1400975"/>
        </p:xfrm>
        <a:graphic>
          <a:graphicData uri="http://schemas.openxmlformats.org/drawingml/2006/table">
            <a:tbl>
              <a:tblPr firstRow="1" firstCol="1" bandRow="1"/>
              <a:tblGrid>
                <a:gridCol w="2283088">
                  <a:extLst>
                    <a:ext uri="{9D8B030D-6E8A-4147-A177-3AD203B41FA5}">
                      <a16:colId xmlns:a16="http://schemas.microsoft.com/office/drawing/2014/main" val="1416240214"/>
                    </a:ext>
                  </a:extLst>
                </a:gridCol>
                <a:gridCol w="4055659">
                  <a:extLst>
                    <a:ext uri="{9D8B030D-6E8A-4147-A177-3AD203B41FA5}">
                      <a16:colId xmlns:a16="http://schemas.microsoft.com/office/drawing/2014/main" val="536131710"/>
                    </a:ext>
                  </a:extLst>
                </a:gridCol>
                <a:gridCol w="3169882">
                  <a:extLst>
                    <a:ext uri="{9D8B030D-6E8A-4147-A177-3AD203B41FA5}">
                      <a16:colId xmlns:a16="http://schemas.microsoft.com/office/drawing/2014/main" val="3878999956"/>
                    </a:ext>
                  </a:extLst>
                </a:gridCol>
              </a:tblGrid>
              <a:tr h="42256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30838" algn="l"/>
                        </a:tabLst>
                      </a:pPr>
                      <a:r>
                        <a:rPr lang="en-US" sz="2000" b="1" u="sng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Eksekutif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30838" algn="l"/>
                        </a:tabLst>
                      </a:pPr>
                      <a:r>
                        <a:rPr lang="en-US" sz="2000" b="1" u="sng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Alokasi</a:t>
                      </a:r>
                      <a:r>
                        <a:rPr lang="en-US" sz="2000" b="1" u="sng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b="1" u="sng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distribusi</a:t>
                      </a:r>
                      <a:r>
                        <a:rPr lang="en-US" sz="2000" b="1" u="sng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b="1" u="sng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Sumber</a:t>
                      </a:r>
                      <a:r>
                        <a:rPr lang="en-US" sz="2000" b="1" u="sng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b="1" u="sng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Daya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30838" algn="l"/>
                        </a:tabLst>
                      </a:pPr>
                      <a:r>
                        <a:rPr lang="en-US" sz="2000" b="1" u="sng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Legislatif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73646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30838" algn="l"/>
                        </a:tabLst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Presiden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30838" algn="l"/>
                        </a:tabLs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UU ---- APBN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30838" algn="l"/>
                        </a:tabLs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DPR RI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71290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30838" algn="l"/>
                        </a:tabLs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Gubernur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30838" algn="l"/>
                        </a:tabLst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Perda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---APBD 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Provinsi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30838" algn="l"/>
                        </a:tabLs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DPRD Provinsi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6078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30838" algn="l"/>
                        </a:tabLst>
                      </a:pPr>
                      <a:r>
                        <a:rPr lang="en-US" sz="200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Walikota/Bupati</a:t>
                      </a:r>
                      <a:endParaRPr lang="en-US" sz="2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30838" algn="l"/>
                        </a:tabLst>
                      </a:pPr>
                      <a:r>
                        <a:rPr lang="en-US" sz="20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Perda</a:t>
                      </a: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----APBD Kota/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Kab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430838" algn="l"/>
                        </a:tabLst>
                      </a:pPr>
                      <a:r>
                        <a:rPr lang="en-US" sz="20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DPRD Kota/</a:t>
                      </a:r>
                      <a:r>
                        <a:rPr lang="en-US" sz="20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Kabupaten</a:t>
                      </a:r>
                      <a:endParaRPr lang="en-US" sz="2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409222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48640" y="4853705"/>
            <a:ext cx="103601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chemeClr val="bg1"/>
                </a:solidFill>
              </a:rPr>
              <a:t>Pemilihan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serentak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menjadi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instrumen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untuk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terlaksananya</a:t>
            </a:r>
            <a:r>
              <a:rPr lang="en-US" sz="2000" dirty="0">
                <a:solidFill>
                  <a:schemeClr val="bg1"/>
                </a:solidFill>
              </a:rPr>
              <a:t> proses </a:t>
            </a:r>
            <a:r>
              <a:rPr lang="en-US" sz="2000" dirty="0" err="1">
                <a:solidFill>
                  <a:schemeClr val="bg1"/>
                </a:solidFill>
              </a:rPr>
              <a:t>alokasi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distribusi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sumber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daya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negara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kepada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masyarakat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dalam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kerangka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i="1" dirty="0">
                <a:solidFill>
                  <a:schemeClr val="bg1"/>
                </a:solidFill>
              </a:rPr>
              <a:t>balance of power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antara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legislatif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eksekutif</a:t>
            </a:r>
            <a:r>
              <a:rPr lang="en-US" sz="2000" dirty="0" smtClean="0">
                <a:solidFill>
                  <a:schemeClr val="bg1"/>
                </a:solidFill>
              </a:rPr>
              <a:t>. </a:t>
            </a:r>
            <a:r>
              <a:rPr lang="en-US" sz="2000" dirty="0" err="1">
                <a:solidFill>
                  <a:schemeClr val="bg1"/>
                </a:solidFill>
              </a:rPr>
              <a:t>Dengan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demikian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politik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distributif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antara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legislatif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eksekutif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perlu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dimulai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pada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siklus</a:t>
            </a:r>
            <a:r>
              <a:rPr lang="en-US" sz="2000" dirty="0">
                <a:solidFill>
                  <a:schemeClr val="bg1"/>
                </a:solidFill>
              </a:rPr>
              <a:t> yang </a:t>
            </a:r>
            <a:r>
              <a:rPr lang="en-US" sz="2000" dirty="0" err="1" smtClean="0">
                <a:solidFill>
                  <a:schemeClr val="bg1"/>
                </a:solidFill>
              </a:rPr>
              <a:t>sama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smtClean="0">
                <a:solidFill>
                  <a:schemeClr val="bg1"/>
                </a:solidFill>
              </a:rPr>
              <a:t>(Stokes, 2013).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845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305" y="5380230"/>
            <a:ext cx="2152740" cy="1318639"/>
          </a:xfrm>
          <a:prstGeom prst="rect">
            <a:avLst/>
          </a:prstGeom>
          <a:noFill/>
        </p:spPr>
      </p:pic>
      <p:grpSp>
        <p:nvGrpSpPr>
          <p:cNvPr id="9" name="组合 22"/>
          <p:cNvGrpSpPr/>
          <p:nvPr/>
        </p:nvGrpSpPr>
        <p:grpSpPr>
          <a:xfrm>
            <a:off x="113145" y="206949"/>
            <a:ext cx="1629410" cy="232410"/>
            <a:chOff x="12" y="410"/>
            <a:chExt cx="2566" cy="680"/>
          </a:xfrm>
        </p:grpSpPr>
        <p:sp>
          <p:nvSpPr>
            <p:cNvPr id="10" name="矩形 18"/>
            <p:cNvSpPr/>
            <p:nvPr/>
          </p:nvSpPr>
          <p:spPr>
            <a:xfrm>
              <a:off x="2111" y="410"/>
              <a:ext cx="115" cy="680"/>
            </a:xfrm>
            <a:prstGeom prst="rect">
              <a:avLst/>
            </a:prstGeom>
            <a:solidFill>
              <a:srgbClr val="B81A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1" name="矩形 19"/>
            <p:cNvSpPr/>
            <p:nvPr/>
          </p:nvSpPr>
          <p:spPr>
            <a:xfrm>
              <a:off x="2478" y="735"/>
              <a:ext cx="100" cy="355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2" name="矩形 20"/>
            <p:cNvSpPr/>
            <p:nvPr/>
          </p:nvSpPr>
          <p:spPr>
            <a:xfrm>
              <a:off x="12" y="410"/>
              <a:ext cx="2003" cy="680"/>
            </a:xfrm>
            <a:prstGeom prst="rect">
              <a:avLst/>
            </a:prstGeom>
            <a:solidFill>
              <a:srgbClr val="F487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3" name="矩形 21"/>
            <p:cNvSpPr/>
            <p:nvPr/>
          </p:nvSpPr>
          <p:spPr>
            <a:xfrm>
              <a:off x="2312" y="576"/>
              <a:ext cx="120" cy="514"/>
            </a:xfrm>
            <a:prstGeom prst="rect">
              <a:avLst/>
            </a:prstGeom>
            <a:solidFill>
              <a:srgbClr val="BDA8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48640" y="1197864"/>
            <a:ext cx="1078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8640" y="551533"/>
            <a:ext cx="11069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AMBANG BATAS PEMILIHAN DALAM RUU PEMILU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6636" y="1875199"/>
            <a:ext cx="1085392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err="1">
                <a:solidFill>
                  <a:schemeClr val="bg1"/>
                </a:solidFill>
              </a:rPr>
              <a:t>Ambang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batas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parlemen</a:t>
            </a:r>
            <a:r>
              <a:rPr lang="en-US" sz="2600" dirty="0" smtClean="0">
                <a:solidFill>
                  <a:schemeClr val="bg1"/>
                </a:solidFill>
              </a:rPr>
              <a:t> (</a:t>
            </a:r>
            <a:r>
              <a:rPr lang="en-US" sz="2600" i="1" dirty="0" smtClean="0">
                <a:solidFill>
                  <a:schemeClr val="bg1"/>
                </a:solidFill>
              </a:rPr>
              <a:t>parliamentary threshold</a:t>
            </a:r>
            <a:r>
              <a:rPr lang="en-US" sz="2600" dirty="0" smtClean="0">
                <a:solidFill>
                  <a:schemeClr val="bg1"/>
                </a:solidFill>
              </a:rPr>
              <a:t>) </a:t>
            </a:r>
            <a:r>
              <a:rPr lang="en-US" sz="2600" dirty="0" err="1">
                <a:solidFill>
                  <a:schemeClr val="bg1"/>
                </a:solidFill>
              </a:rPr>
              <a:t>bagi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partai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politik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dinaikkan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dari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>
                <a:solidFill>
                  <a:schemeClr val="bg1"/>
                </a:solidFill>
              </a:rPr>
              <a:t>4% </a:t>
            </a:r>
            <a:r>
              <a:rPr lang="en-US" sz="2600" dirty="0" err="1">
                <a:solidFill>
                  <a:schemeClr val="bg1"/>
                </a:solidFill>
              </a:rPr>
              <a:t>menjadi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smtClean="0">
                <a:solidFill>
                  <a:schemeClr val="bg1"/>
                </a:solidFill>
              </a:rPr>
              <a:t>7% (</a:t>
            </a:r>
            <a:r>
              <a:rPr lang="en-US" sz="2600" dirty="0" err="1" smtClean="0">
                <a:solidFill>
                  <a:schemeClr val="bg1"/>
                </a:solidFill>
              </a:rPr>
              <a:t>Pasal</a:t>
            </a:r>
            <a:r>
              <a:rPr lang="en-US" sz="2600" dirty="0" smtClean="0">
                <a:solidFill>
                  <a:schemeClr val="bg1"/>
                </a:solidFill>
              </a:rPr>
              <a:t> 217). </a:t>
            </a:r>
          </a:p>
          <a:p>
            <a:endParaRPr lang="en-US" sz="2600" dirty="0">
              <a:solidFill>
                <a:schemeClr val="bg1"/>
              </a:solidFill>
            </a:endParaRPr>
          </a:p>
          <a:p>
            <a:r>
              <a:rPr lang="en-US" sz="2600" dirty="0" err="1" smtClean="0">
                <a:solidFill>
                  <a:schemeClr val="bg1"/>
                </a:solidFill>
              </a:rPr>
              <a:t>Penerapan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ambang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batas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dalam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pemilihan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legislatif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tingkat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nasional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memiliki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konsekuensi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>
                <a:solidFill>
                  <a:schemeClr val="bg1"/>
                </a:solidFill>
              </a:rPr>
              <a:t>yang </a:t>
            </a:r>
            <a:r>
              <a:rPr lang="en-US" sz="2600" dirty="0" err="1">
                <a:solidFill>
                  <a:schemeClr val="bg1"/>
                </a:solidFill>
              </a:rPr>
              <a:t>mengikat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bagi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pengisian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eksekutif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dan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>
                <a:solidFill>
                  <a:schemeClr val="bg1"/>
                </a:solidFill>
              </a:rPr>
              <a:t>legislatif</a:t>
            </a:r>
            <a:r>
              <a:rPr lang="en-US" sz="2600" dirty="0">
                <a:solidFill>
                  <a:schemeClr val="bg1"/>
                </a:solidFill>
              </a:rPr>
              <a:t> di </a:t>
            </a:r>
            <a:r>
              <a:rPr lang="en-US" sz="2600" dirty="0" err="1">
                <a:solidFill>
                  <a:schemeClr val="bg1"/>
                </a:solidFill>
              </a:rPr>
              <a:t>semua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err="1" smtClean="0">
                <a:solidFill>
                  <a:schemeClr val="bg1"/>
                </a:solidFill>
              </a:rPr>
              <a:t>tingkatan</a:t>
            </a:r>
            <a:r>
              <a:rPr lang="en-US" sz="2600" dirty="0">
                <a:solidFill>
                  <a:schemeClr val="bg1"/>
                </a:solidFill>
              </a:rPr>
              <a:t> </a:t>
            </a:r>
            <a:r>
              <a:rPr lang="en-US" sz="2600" dirty="0" smtClean="0">
                <a:solidFill>
                  <a:schemeClr val="bg1"/>
                </a:solidFill>
              </a:rPr>
              <a:t>(</a:t>
            </a:r>
            <a:r>
              <a:rPr lang="en-US" sz="2600" dirty="0" err="1">
                <a:solidFill>
                  <a:schemeClr val="bg1"/>
                </a:solidFill>
              </a:rPr>
              <a:t>P</a:t>
            </a:r>
            <a:r>
              <a:rPr lang="en-US" sz="2600" dirty="0" err="1" smtClean="0">
                <a:solidFill>
                  <a:schemeClr val="bg1"/>
                </a:solidFill>
              </a:rPr>
              <a:t>asal</a:t>
            </a:r>
            <a:r>
              <a:rPr lang="en-US" sz="2600" dirty="0" smtClean="0">
                <a:solidFill>
                  <a:schemeClr val="bg1"/>
                </a:solidFill>
              </a:rPr>
              <a:t> </a:t>
            </a:r>
            <a:r>
              <a:rPr lang="en-US" sz="2600" dirty="0" smtClean="0">
                <a:solidFill>
                  <a:schemeClr val="bg1"/>
                </a:solidFill>
              </a:rPr>
              <a:t>192</a:t>
            </a:r>
            <a:r>
              <a:rPr lang="en-US" sz="2600" dirty="0" smtClean="0">
                <a:solidFill>
                  <a:schemeClr val="bg1"/>
                </a:solidFill>
              </a:rPr>
              <a:t>, 198, 248, 270</a:t>
            </a:r>
            <a:r>
              <a:rPr lang="en-US" sz="2600" dirty="0" smtClean="0">
                <a:solidFill>
                  <a:schemeClr val="bg1"/>
                </a:solidFill>
              </a:rPr>
              <a:t>).</a:t>
            </a:r>
            <a:endParaRPr lang="en-US" sz="2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29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305" y="5380230"/>
            <a:ext cx="2152740" cy="1318639"/>
          </a:xfrm>
          <a:prstGeom prst="rect">
            <a:avLst/>
          </a:prstGeom>
          <a:noFill/>
        </p:spPr>
      </p:pic>
      <p:grpSp>
        <p:nvGrpSpPr>
          <p:cNvPr id="9" name="组合 22"/>
          <p:cNvGrpSpPr/>
          <p:nvPr/>
        </p:nvGrpSpPr>
        <p:grpSpPr>
          <a:xfrm>
            <a:off x="113145" y="206949"/>
            <a:ext cx="1629410" cy="232410"/>
            <a:chOff x="12" y="410"/>
            <a:chExt cx="2566" cy="680"/>
          </a:xfrm>
        </p:grpSpPr>
        <p:sp>
          <p:nvSpPr>
            <p:cNvPr id="10" name="矩形 18"/>
            <p:cNvSpPr/>
            <p:nvPr/>
          </p:nvSpPr>
          <p:spPr>
            <a:xfrm>
              <a:off x="2111" y="410"/>
              <a:ext cx="115" cy="680"/>
            </a:xfrm>
            <a:prstGeom prst="rect">
              <a:avLst/>
            </a:prstGeom>
            <a:solidFill>
              <a:srgbClr val="B81A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1" name="矩形 19"/>
            <p:cNvSpPr/>
            <p:nvPr/>
          </p:nvSpPr>
          <p:spPr>
            <a:xfrm>
              <a:off x="2478" y="735"/>
              <a:ext cx="100" cy="355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2" name="矩形 20"/>
            <p:cNvSpPr/>
            <p:nvPr/>
          </p:nvSpPr>
          <p:spPr>
            <a:xfrm>
              <a:off x="12" y="410"/>
              <a:ext cx="2003" cy="680"/>
            </a:xfrm>
            <a:prstGeom prst="rect">
              <a:avLst/>
            </a:prstGeom>
            <a:solidFill>
              <a:srgbClr val="F487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3" name="矩形 21"/>
            <p:cNvSpPr/>
            <p:nvPr/>
          </p:nvSpPr>
          <p:spPr>
            <a:xfrm>
              <a:off x="2312" y="576"/>
              <a:ext cx="120" cy="514"/>
            </a:xfrm>
            <a:prstGeom prst="rect">
              <a:avLst/>
            </a:prstGeom>
            <a:solidFill>
              <a:srgbClr val="BDA8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48640" y="1197864"/>
            <a:ext cx="1078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9097" y="520869"/>
            <a:ext cx="110694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bg1"/>
                </a:solidFill>
              </a:rPr>
              <a:t>KONSEKUENSI PENERAPAN </a:t>
            </a:r>
            <a:r>
              <a:rPr lang="en-US" sz="3000" i="1" dirty="0" smtClean="0">
                <a:solidFill>
                  <a:schemeClr val="bg1"/>
                </a:solidFill>
              </a:rPr>
              <a:t>PARLIAMENTARY THRESHOLD </a:t>
            </a:r>
          </a:p>
          <a:p>
            <a:r>
              <a:rPr lang="en-US" sz="3000" dirty="0" smtClean="0">
                <a:solidFill>
                  <a:schemeClr val="bg1"/>
                </a:solidFill>
              </a:rPr>
              <a:t>DALAM RUU PEMILU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6636" y="1905524"/>
            <a:ext cx="10853928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 smtClean="0">
                <a:solidFill>
                  <a:schemeClr val="bg1"/>
                </a:solidFill>
              </a:rPr>
              <a:t>Kenaikan</a:t>
            </a:r>
            <a:r>
              <a:rPr lang="en-US" sz="2000" dirty="0" smtClean="0">
                <a:solidFill>
                  <a:schemeClr val="bg1"/>
                </a:solidFill>
              </a:rPr>
              <a:t> PT </a:t>
            </a:r>
            <a:r>
              <a:rPr lang="en-US" sz="2000" dirty="0" err="1" smtClean="0">
                <a:solidFill>
                  <a:schemeClr val="bg1"/>
                </a:solidFill>
              </a:rPr>
              <a:t>menjadi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7% </a:t>
            </a:r>
            <a:r>
              <a:rPr lang="en-US" sz="2000" dirty="0" err="1">
                <a:solidFill>
                  <a:schemeClr val="bg1"/>
                </a:solidFill>
              </a:rPr>
              <a:t>berarti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akan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semakin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sedikit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jumlah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partai</a:t>
            </a:r>
            <a:r>
              <a:rPr lang="en-US" sz="2000" dirty="0">
                <a:solidFill>
                  <a:schemeClr val="bg1"/>
                </a:solidFill>
              </a:rPr>
              <a:t> yang </a:t>
            </a:r>
            <a:r>
              <a:rPr lang="en-US" sz="2000" dirty="0" err="1">
                <a:solidFill>
                  <a:schemeClr val="bg1"/>
                </a:solidFill>
              </a:rPr>
              <a:t>berpeluang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memenangkan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kursi</a:t>
            </a:r>
            <a:r>
              <a:rPr lang="en-US" sz="2000" dirty="0">
                <a:solidFill>
                  <a:schemeClr val="bg1"/>
                </a:solidFill>
              </a:rPr>
              <a:t> di DPR. </a:t>
            </a:r>
            <a:r>
              <a:rPr lang="en-US" sz="2000" dirty="0" err="1">
                <a:solidFill>
                  <a:schemeClr val="bg1"/>
                </a:solidFill>
              </a:rPr>
              <a:t>Ini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mengisyaratkan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upaya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penyederhanaan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partai</a:t>
            </a:r>
            <a:r>
              <a:rPr lang="en-US" sz="2000" dirty="0">
                <a:solidFill>
                  <a:schemeClr val="bg1"/>
                </a:solidFill>
              </a:rPr>
              <a:t> yang </a:t>
            </a:r>
            <a:r>
              <a:rPr lang="en-US" sz="2000" dirty="0" err="1">
                <a:solidFill>
                  <a:schemeClr val="bg1"/>
                </a:solidFill>
              </a:rPr>
              <a:t>berpotensi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mengikis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peluang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kemunculan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kekuatan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politik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alternatif</a:t>
            </a:r>
            <a:r>
              <a:rPr lang="en-US" sz="2000" dirty="0" smtClean="0">
                <a:solidFill>
                  <a:schemeClr val="bg1"/>
                </a:solidFill>
              </a:rPr>
              <a:t>; </a:t>
            </a:r>
            <a:r>
              <a:rPr lang="en-US" sz="2000" dirty="0" err="1">
                <a:solidFill>
                  <a:schemeClr val="bg1"/>
                </a:solidFill>
              </a:rPr>
              <a:t>cenderung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melestarikan</a:t>
            </a:r>
            <a:r>
              <a:rPr lang="en-US" sz="2000" dirty="0">
                <a:solidFill>
                  <a:schemeClr val="bg1"/>
                </a:solidFill>
              </a:rPr>
              <a:t> status quo.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 smtClean="0">
                <a:solidFill>
                  <a:schemeClr val="bg1"/>
                </a:solidFill>
              </a:rPr>
              <a:t>Perubahan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dalam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penerapan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aturan</a:t>
            </a:r>
            <a:r>
              <a:rPr lang="en-US" sz="2000" dirty="0" smtClean="0">
                <a:solidFill>
                  <a:schemeClr val="bg1"/>
                </a:solidFill>
              </a:rPr>
              <a:t> PT: </a:t>
            </a:r>
            <a:r>
              <a:rPr lang="en-US" sz="2000" dirty="0" err="1">
                <a:solidFill>
                  <a:schemeClr val="bg1"/>
                </a:solidFill>
              </a:rPr>
              <a:t>partai</a:t>
            </a:r>
            <a:r>
              <a:rPr lang="en-US" sz="2000" dirty="0">
                <a:solidFill>
                  <a:schemeClr val="bg1"/>
                </a:solidFill>
              </a:rPr>
              <a:t> yang </a:t>
            </a:r>
            <a:r>
              <a:rPr lang="en-US" sz="2000" dirty="0" err="1">
                <a:solidFill>
                  <a:schemeClr val="bg1"/>
                </a:solidFill>
              </a:rPr>
              <a:t>tidak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lolos</a:t>
            </a:r>
            <a:r>
              <a:rPr lang="en-US" sz="2000" dirty="0">
                <a:solidFill>
                  <a:schemeClr val="bg1"/>
                </a:solidFill>
              </a:rPr>
              <a:t> 7% di </a:t>
            </a:r>
            <a:r>
              <a:rPr lang="en-US" sz="2000" dirty="0" err="1">
                <a:solidFill>
                  <a:schemeClr val="bg1"/>
                </a:solidFill>
              </a:rPr>
              <a:t>nasional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tidak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dapat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mendudukkan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wakilnya</a:t>
            </a:r>
            <a:r>
              <a:rPr lang="en-US" sz="2000" b="1" dirty="0">
                <a:solidFill>
                  <a:schemeClr val="bg1"/>
                </a:solidFill>
              </a:rPr>
              <a:t> di DPRD </a:t>
            </a:r>
            <a:r>
              <a:rPr lang="en-US" sz="2000" b="1" dirty="0" err="1" smtClean="0">
                <a:solidFill>
                  <a:schemeClr val="bg1"/>
                </a:solidFill>
              </a:rPr>
              <a:t>Provinsi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dan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Kabupaten</a:t>
            </a:r>
            <a:r>
              <a:rPr lang="en-US" sz="2000" b="1" dirty="0" smtClean="0">
                <a:solidFill>
                  <a:schemeClr val="bg1"/>
                </a:solidFill>
              </a:rPr>
              <a:t>/Kota </a:t>
            </a:r>
            <a:r>
              <a:rPr lang="en-US" sz="2000" b="1" dirty="0" err="1">
                <a:solidFill>
                  <a:schemeClr val="bg1"/>
                </a:solidFill>
              </a:rPr>
              <a:t>dan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partai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juga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tidak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dapat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mengajukan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>
                <a:solidFill>
                  <a:schemeClr val="bg1"/>
                </a:solidFill>
              </a:rPr>
              <a:t>calon</a:t>
            </a:r>
            <a:r>
              <a:rPr lang="en-US" sz="2000" b="1" dirty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kepala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</a:rPr>
              <a:t>daerah</a:t>
            </a:r>
            <a:r>
              <a:rPr lang="en-US" sz="2000" b="1" dirty="0" smtClean="0">
                <a:solidFill>
                  <a:schemeClr val="bg1"/>
                </a:solidFill>
              </a:rPr>
              <a:t>. </a:t>
            </a:r>
            <a:r>
              <a:rPr lang="en-US" sz="2000" dirty="0">
                <a:solidFill>
                  <a:schemeClr val="bg1"/>
                </a:solidFill>
              </a:rPr>
              <a:t>Hal </a:t>
            </a:r>
            <a:r>
              <a:rPr lang="en-US" sz="2000" dirty="0" err="1">
                <a:solidFill>
                  <a:schemeClr val="bg1"/>
                </a:solidFill>
              </a:rPr>
              <a:t>ini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mengindikasikan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menguatnya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elitisme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pimpinan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pusat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upaya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memaksakan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sinkronisasi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politik</a:t>
            </a:r>
            <a:r>
              <a:rPr lang="en-US" sz="2000" dirty="0">
                <a:solidFill>
                  <a:schemeClr val="bg1"/>
                </a:solidFill>
              </a:rPr>
              <a:t> di </a:t>
            </a:r>
            <a:r>
              <a:rPr lang="en-US" sz="2000" dirty="0" err="1">
                <a:solidFill>
                  <a:schemeClr val="bg1"/>
                </a:solidFill>
              </a:rPr>
              <a:t>daerah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mengikuti</a:t>
            </a:r>
            <a:r>
              <a:rPr lang="en-US" sz="2000" dirty="0">
                <a:solidFill>
                  <a:schemeClr val="bg1"/>
                </a:solidFill>
              </a:rPr>
              <a:t> yang </a:t>
            </a:r>
            <a:r>
              <a:rPr lang="en-US" sz="2000" dirty="0" err="1">
                <a:solidFill>
                  <a:schemeClr val="bg1"/>
                </a:solidFill>
              </a:rPr>
              <a:t>berkuasa</a:t>
            </a:r>
            <a:r>
              <a:rPr lang="en-US" sz="2000" dirty="0">
                <a:solidFill>
                  <a:schemeClr val="bg1"/>
                </a:solidFill>
              </a:rPr>
              <a:t> di </a:t>
            </a:r>
            <a:r>
              <a:rPr lang="en-US" sz="2000" dirty="0" err="1">
                <a:solidFill>
                  <a:schemeClr val="bg1"/>
                </a:solidFill>
              </a:rPr>
              <a:t>tingkat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pusat</a:t>
            </a:r>
            <a:r>
              <a:rPr lang="en-US" sz="2000" dirty="0">
                <a:solidFill>
                  <a:schemeClr val="bg1"/>
                </a:solidFill>
              </a:rPr>
              <a:t> (</a:t>
            </a:r>
            <a:r>
              <a:rPr lang="en-US" sz="2000" dirty="0" err="1">
                <a:solidFill>
                  <a:schemeClr val="bg1"/>
                </a:solidFill>
              </a:rPr>
              <a:t>sentralisasi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kekuasaan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politik</a:t>
            </a:r>
            <a:r>
              <a:rPr lang="en-US" sz="2000" dirty="0">
                <a:solidFill>
                  <a:schemeClr val="bg1"/>
                </a:solidFill>
              </a:rPr>
              <a:t>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bg1"/>
                </a:solidFill>
              </a:rPr>
              <a:t>Jika</a:t>
            </a:r>
            <a:r>
              <a:rPr lang="en-US" sz="2000" dirty="0">
                <a:solidFill>
                  <a:schemeClr val="bg1"/>
                </a:solidFill>
              </a:rPr>
              <a:t> PT </a:t>
            </a:r>
            <a:r>
              <a:rPr lang="en-US" sz="2000" dirty="0" err="1">
                <a:solidFill>
                  <a:schemeClr val="bg1"/>
                </a:solidFill>
              </a:rPr>
              <a:t>meningkat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kemungkinan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akan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lebih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banyak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kelompok</a:t>
            </a:r>
            <a:r>
              <a:rPr lang="en-US" sz="2000" dirty="0">
                <a:solidFill>
                  <a:schemeClr val="bg1"/>
                </a:solidFill>
              </a:rPr>
              <a:t> yang </a:t>
            </a:r>
            <a:r>
              <a:rPr lang="en-US" sz="2000" dirty="0" err="1">
                <a:solidFill>
                  <a:schemeClr val="bg1"/>
                </a:solidFill>
              </a:rPr>
              <a:t>tidak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terwakili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kepentingannya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dalam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politik</a:t>
            </a:r>
            <a:r>
              <a:rPr lang="en-US" sz="2000" dirty="0">
                <a:solidFill>
                  <a:schemeClr val="bg1"/>
                </a:solidFill>
              </a:rPr>
              <a:t> formal. Hal </a:t>
            </a:r>
            <a:r>
              <a:rPr lang="en-US" sz="2000" dirty="0" err="1">
                <a:solidFill>
                  <a:schemeClr val="bg1"/>
                </a:solidFill>
              </a:rPr>
              <a:t>ini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justru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dapat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berakibat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tidak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terakomodasinya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suara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berbagai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kepentingan</a:t>
            </a:r>
            <a:r>
              <a:rPr lang="en-US" sz="2000" dirty="0">
                <a:solidFill>
                  <a:schemeClr val="bg1"/>
                </a:solidFill>
              </a:rPr>
              <a:t> – </a:t>
            </a:r>
            <a:r>
              <a:rPr lang="en-US" sz="2000" dirty="0" err="1">
                <a:solidFill>
                  <a:schemeClr val="bg1"/>
                </a:solidFill>
              </a:rPr>
              <a:t>hangusnya</a:t>
            </a:r>
            <a:r>
              <a:rPr lang="en-US" sz="2000" dirty="0">
                <a:solidFill>
                  <a:schemeClr val="bg1"/>
                </a:solidFill>
              </a:rPr>
              <a:t> / </a:t>
            </a:r>
            <a:r>
              <a:rPr lang="en-US" sz="2000" dirty="0" err="1">
                <a:solidFill>
                  <a:schemeClr val="bg1"/>
                </a:solidFill>
              </a:rPr>
              <a:t>hilangnya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suara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sah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pemilih</a:t>
            </a:r>
            <a:r>
              <a:rPr lang="en-US" sz="2000" dirty="0">
                <a:solidFill>
                  <a:schemeClr val="bg1"/>
                </a:solidFill>
              </a:rPr>
              <a:t>.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88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305" y="5380230"/>
            <a:ext cx="2152740" cy="1318639"/>
          </a:xfrm>
          <a:prstGeom prst="rect">
            <a:avLst/>
          </a:prstGeom>
          <a:noFill/>
        </p:spPr>
      </p:pic>
      <p:grpSp>
        <p:nvGrpSpPr>
          <p:cNvPr id="9" name="组合 22"/>
          <p:cNvGrpSpPr/>
          <p:nvPr/>
        </p:nvGrpSpPr>
        <p:grpSpPr>
          <a:xfrm>
            <a:off x="113145" y="206949"/>
            <a:ext cx="1629410" cy="232410"/>
            <a:chOff x="12" y="410"/>
            <a:chExt cx="2566" cy="680"/>
          </a:xfrm>
        </p:grpSpPr>
        <p:sp>
          <p:nvSpPr>
            <p:cNvPr id="10" name="矩形 18"/>
            <p:cNvSpPr/>
            <p:nvPr/>
          </p:nvSpPr>
          <p:spPr>
            <a:xfrm>
              <a:off x="2111" y="410"/>
              <a:ext cx="115" cy="680"/>
            </a:xfrm>
            <a:prstGeom prst="rect">
              <a:avLst/>
            </a:prstGeom>
            <a:solidFill>
              <a:srgbClr val="B81A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1" name="矩形 19"/>
            <p:cNvSpPr/>
            <p:nvPr/>
          </p:nvSpPr>
          <p:spPr>
            <a:xfrm>
              <a:off x="2478" y="735"/>
              <a:ext cx="100" cy="355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2" name="矩形 20"/>
            <p:cNvSpPr/>
            <p:nvPr/>
          </p:nvSpPr>
          <p:spPr>
            <a:xfrm>
              <a:off x="12" y="410"/>
              <a:ext cx="2003" cy="680"/>
            </a:xfrm>
            <a:prstGeom prst="rect">
              <a:avLst/>
            </a:prstGeom>
            <a:solidFill>
              <a:srgbClr val="F487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3" name="矩形 21"/>
            <p:cNvSpPr/>
            <p:nvPr/>
          </p:nvSpPr>
          <p:spPr>
            <a:xfrm>
              <a:off x="2312" y="576"/>
              <a:ext cx="120" cy="514"/>
            </a:xfrm>
            <a:prstGeom prst="rect">
              <a:avLst/>
            </a:prstGeom>
            <a:solidFill>
              <a:srgbClr val="BDA8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48640" y="1197864"/>
            <a:ext cx="1078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0080" y="407014"/>
            <a:ext cx="11069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KONSEP DASAR AMBANG BATAS PEMILIHAN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6052" y="1101518"/>
            <a:ext cx="1085392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 smtClean="0">
                <a:solidFill>
                  <a:schemeClr val="bg1"/>
                </a:solidFill>
              </a:rPr>
              <a:t>Konsep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dasar</a:t>
            </a:r>
            <a:r>
              <a:rPr lang="en-US" sz="2200" dirty="0" smtClean="0">
                <a:solidFill>
                  <a:schemeClr val="bg1"/>
                </a:solidFill>
              </a:rPr>
              <a:t>: e</a:t>
            </a:r>
            <a:r>
              <a:rPr lang="en-US" sz="2200" i="1" dirty="0" smtClean="0">
                <a:solidFill>
                  <a:schemeClr val="bg1"/>
                </a:solidFill>
              </a:rPr>
              <a:t>lectoral </a:t>
            </a:r>
            <a:r>
              <a:rPr lang="en-US" sz="2200" i="1" dirty="0">
                <a:solidFill>
                  <a:schemeClr val="bg1"/>
                </a:solidFill>
              </a:rPr>
              <a:t>threshold</a:t>
            </a:r>
            <a:r>
              <a:rPr lang="en-US" sz="2200" dirty="0">
                <a:solidFill>
                  <a:schemeClr val="bg1"/>
                </a:solidFill>
              </a:rPr>
              <a:t> (ET) </a:t>
            </a:r>
            <a:r>
              <a:rPr lang="en-US" sz="2200" dirty="0" err="1" smtClean="0">
                <a:solidFill>
                  <a:schemeClr val="bg1"/>
                </a:solidFill>
              </a:rPr>
              <a:t>atau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ambang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batas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pemilihan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adalah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persentase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perolehan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suara</a:t>
            </a:r>
            <a:r>
              <a:rPr lang="en-US" sz="2200" dirty="0">
                <a:solidFill>
                  <a:schemeClr val="bg1"/>
                </a:solidFill>
              </a:rPr>
              <a:t> minimal yang </a:t>
            </a:r>
            <a:r>
              <a:rPr lang="en-US" sz="2200" dirty="0" err="1">
                <a:solidFill>
                  <a:schemeClr val="bg1"/>
                </a:solidFill>
              </a:rPr>
              <a:t>harus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dipenuhi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oleh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partai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politik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untuk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dapat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memiliki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keterwakilan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dalam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lembaga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legislatif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dan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ditetapkan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dalam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peraturan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>
                <a:solidFill>
                  <a:schemeClr val="bg1"/>
                </a:solidFill>
              </a:rPr>
              <a:t>atau</a:t>
            </a: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undang-undang</a:t>
            </a:r>
            <a:r>
              <a:rPr lang="en-US" sz="2200" dirty="0" smtClean="0">
                <a:solidFill>
                  <a:schemeClr val="bg1"/>
                </a:solidFill>
              </a:rPr>
              <a:t> (</a:t>
            </a:r>
            <a:r>
              <a:rPr lang="en-US" sz="2200" dirty="0" err="1" smtClean="0">
                <a:solidFill>
                  <a:schemeClr val="bg1"/>
                </a:solidFill>
              </a:rPr>
              <a:t>Troen</a:t>
            </a:r>
            <a:r>
              <a:rPr lang="en-US" sz="2200" dirty="0" smtClean="0">
                <a:solidFill>
                  <a:schemeClr val="bg1"/>
                </a:solidFill>
              </a:rPr>
              <a:t>, 2019). </a:t>
            </a:r>
          </a:p>
          <a:p>
            <a:endParaRPr lang="en-US" sz="2200" dirty="0" smtClean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chemeClr val="bg1"/>
                </a:solidFill>
              </a:rPr>
              <a:t>Di Indonesia </a:t>
            </a:r>
            <a:r>
              <a:rPr lang="en-US" sz="2200" dirty="0" err="1" smtClean="0">
                <a:solidFill>
                  <a:schemeClr val="bg1"/>
                </a:solidFill>
              </a:rPr>
              <a:t>penerapan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i="1" dirty="0" smtClean="0">
                <a:solidFill>
                  <a:schemeClr val="bg1"/>
                </a:solidFill>
              </a:rPr>
              <a:t>electoral threshold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diatur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dalam</a:t>
            </a:r>
            <a:r>
              <a:rPr lang="en-US" sz="2200" dirty="0" smtClean="0">
                <a:solidFill>
                  <a:schemeClr val="bg1"/>
                </a:solidFill>
              </a:rPr>
              <a:t> UU </a:t>
            </a:r>
            <a:r>
              <a:rPr lang="en-US" sz="2200" dirty="0" err="1" smtClean="0">
                <a:solidFill>
                  <a:schemeClr val="bg1"/>
                </a:solidFill>
              </a:rPr>
              <a:t>pemilu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dengan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penyebutan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i="1" dirty="0" smtClean="0">
                <a:solidFill>
                  <a:schemeClr val="bg1"/>
                </a:solidFill>
              </a:rPr>
              <a:t>parliamentary threshold</a:t>
            </a:r>
            <a:r>
              <a:rPr lang="en-US" sz="2200" dirty="0" smtClean="0">
                <a:solidFill>
                  <a:schemeClr val="bg1"/>
                </a:solidFill>
              </a:rPr>
              <a:t> (PT). </a:t>
            </a:r>
            <a:r>
              <a:rPr lang="en-US" sz="2200" dirty="0" err="1" smtClean="0">
                <a:solidFill>
                  <a:schemeClr val="bg1"/>
                </a:solidFill>
              </a:rPr>
              <a:t>Konsekuensi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penerapan</a:t>
            </a:r>
            <a:r>
              <a:rPr lang="en-US" sz="2200" dirty="0" smtClean="0">
                <a:solidFill>
                  <a:schemeClr val="bg1"/>
                </a:solidFill>
              </a:rPr>
              <a:t> ET </a:t>
            </a:r>
            <a:r>
              <a:rPr lang="en-US" sz="2200" dirty="0" err="1" smtClean="0">
                <a:solidFill>
                  <a:schemeClr val="bg1"/>
                </a:solidFill>
              </a:rPr>
              <a:t>berdampak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pada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terancamnya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prinsip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keterwakilan</a:t>
            </a:r>
            <a:r>
              <a:rPr lang="en-US" sz="2200" dirty="0" smtClean="0">
                <a:solidFill>
                  <a:schemeClr val="bg1"/>
                </a:solidFill>
              </a:rPr>
              <a:t> yang </a:t>
            </a:r>
            <a:r>
              <a:rPr lang="en-US" sz="2200" dirty="0" err="1" smtClean="0">
                <a:solidFill>
                  <a:schemeClr val="bg1"/>
                </a:solidFill>
              </a:rPr>
              <a:t>dapat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ditunjukkan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oleh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dua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hal</a:t>
            </a:r>
            <a:r>
              <a:rPr lang="en-US" sz="2200" dirty="0" smtClean="0">
                <a:solidFill>
                  <a:schemeClr val="bg1"/>
                </a:solidFill>
              </a:rPr>
              <a:t>: </a:t>
            </a:r>
          </a:p>
          <a:p>
            <a:pPr marL="858838" indent="-346075">
              <a:buFont typeface="+mj-lt"/>
              <a:buAutoNum type="arabicPeriod"/>
            </a:pPr>
            <a:r>
              <a:rPr lang="en-US" sz="2200" dirty="0" err="1" smtClean="0">
                <a:solidFill>
                  <a:schemeClr val="bg1"/>
                </a:solidFill>
              </a:rPr>
              <a:t>suara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sah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partai</a:t>
            </a:r>
            <a:r>
              <a:rPr lang="en-US" sz="2200" dirty="0" smtClean="0">
                <a:solidFill>
                  <a:schemeClr val="bg1"/>
                </a:solidFill>
              </a:rPr>
              <a:t> yang </a:t>
            </a:r>
            <a:r>
              <a:rPr lang="en-US" sz="2200" dirty="0" err="1" smtClean="0">
                <a:solidFill>
                  <a:schemeClr val="bg1"/>
                </a:solidFill>
              </a:rPr>
              <a:t>tidak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mencapai</a:t>
            </a:r>
            <a:r>
              <a:rPr lang="en-US" sz="2200" dirty="0" smtClean="0">
                <a:solidFill>
                  <a:schemeClr val="bg1"/>
                </a:solidFill>
              </a:rPr>
              <a:t> ET </a:t>
            </a:r>
            <a:r>
              <a:rPr lang="en-US" sz="2200" dirty="0" err="1" smtClean="0">
                <a:solidFill>
                  <a:schemeClr val="bg1"/>
                </a:solidFill>
              </a:rPr>
              <a:t>dianggap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tidak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ada</a:t>
            </a:r>
            <a:r>
              <a:rPr lang="en-US" sz="2200" dirty="0" smtClean="0">
                <a:solidFill>
                  <a:schemeClr val="bg1"/>
                </a:solidFill>
              </a:rPr>
              <a:t> / </a:t>
            </a:r>
            <a:r>
              <a:rPr lang="en-US" sz="2200" dirty="0" err="1" smtClean="0">
                <a:solidFill>
                  <a:schemeClr val="bg1"/>
                </a:solidFill>
              </a:rPr>
              <a:t>hangus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sehingga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menjadi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suara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terbuang</a:t>
            </a:r>
            <a:r>
              <a:rPr lang="en-US" sz="2200" dirty="0" smtClean="0">
                <a:solidFill>
                  <a:schemeClr val="bg1"/>
                </a:solidFill>
              </a:rPr>
              <a:t>. </a:t>
            </a:r>
            <a:r>
              <a:rPr lang="en-US" sz="2200" dirty="0" err="1" smtClean="0">
                <a:solidFill>
                  <a:schemeClr val="bg1"/>
                </a:solidFill>
              </a:rPr>
              <a:t>Suara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terbuang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meniadakan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keterwakilan</a:t>
            </a:r>
            <a:r>
              <a:rPr lang="en-US" sz="2200" dirty="0" smtClean="0">
                <a:solidFill>
                  <a:schemeClr val="bg1"/>
                </a:solidFill>
              </a:rPr>
              <a:t> yang </a:t>
            </a:r>
            <a:r>
              <a:rPr lang="en-US" sz="2200" dirty="0" err="1" smtClean="0">
                <a:solidFill>
                  <a:schemeClr val="bg1"/>
                </a:solidFill>
              </a:rPr>
              <a:t>sejatinya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dapat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diraih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oleh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partai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politik</a:t>
            </a:r>
            <a:r>
              <a:rPr lang="en-US" sz="2200" dirty="0" smtClean="0">
                <a:solidFill>
                  <a:schemeClr val="bg1"/>
                </a:solidFill>
              </a:rPr>
              <a:t>. </a:t>
            </a:r>
          </a:p>
          <a:p>
            <a:pPr marL="858838" indent="-346075">
              <a:buFont typeface="+mj-lt"/>
              <a:buAutoNum type="arabicPeriod"/>
            </a:pPr>
            <a:r>
              <a:rPr lang="en-US" sz="2200" dirty="0" err="1" smtClean="0">
                <a:solidFill>
                  <a:schemeClr val="bg1"/>
                </a:solidFill>
              </a:rPr>
              <a:t>sulitnya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memastikan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kehadiran</a:t>
            </a:r>
            <a:r>
              <a:rPr lang="en-US" sz="2200" dirty="0" smtClean="0">
                <a:solidFill>
                  <a:schemeClr val="bg1"/>
                </a:solidFill>
              </a:rPr>
              <a:t> wakil </a:t>
            </a:r>
            <a:r>
              <a:rPr lang="en-US" sz="2200" dirty="0" err="1" smtClean="0">
                <a:solidFill>
                  <a:schemeClr val="bg1"/>
                </a:solidFill>
              </a:rPr>
              <a:t>dari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kelompok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minoritas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mendorong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semakin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banyak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pemilih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apatis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bahkan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golput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terutama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ketika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mereka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menyadari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bahwa</a:t>
            </a:r>
            <a:r>
              <a:rPr lang="en-US" sz="2200" dirty="0" smtClean="0">
                <a:solidFill>
                  <a:schemeClr val="bg1"/>
                </a:solidFill>
              </a:rPr>
              <a:t> di </a:t>
            </a:r>
            <a:r>
              <a:rPr lang="en-US" sz="2200" dirty="0" err="1" smtClean="0">
                <a:solidFill>
                  <a:schemeClr val="bg1"/>
                </a:solidFill>
              </a:rPr>
              <a:t>antara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partai-partai</a:t>
            </a:r>
            <a:r>
              <a:rPr lang="en-US" sz="2200" dirty="0" smtClean="0">
                <a:solidFill>
                  <a:schemeClr val="bg1"/>
                </a:solidFill>
              </a:rPr>
              <a:t> yang </a:t>
            </a:r>
            <a:r>
              <a:rPr lang="en-US" sz="2200" dirty="0" err="1" smtClean="0">
                <a:solidFill>
                  <a:schemeClr val="bg1"/>
                </a:solidFill>
              </a:rPr>
              <a:t>memiliki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kekuatan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untuk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mencapai</a:t>
            </a:r>
            <a:r>
              <a:rPr lang="en-US" sz="2200" dirty="0" smtClean="0">
                <a:solidFill>
                  <a:schemeClr val="bg1"/>
                </a:solidFill>
              </a:rPr>
              <a:t> ET, </a:t>
            </a:r>
            <a:r>
              <a:rPr lang="en-US" sz="2200" dirty="0" err="1" smtClean="0">
                <a:solidFill>
                  <a:schemeClr val="bg1"/>
                </a:solidFill>
              </a:rPr>
              <a:t>tidak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ada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endParaRPr lang="en-US" sz="2200" dirty="0" smtClean="0">
              <a:solidFill>
                <a:schemeClr val="bg1"/>
              </a:solidFill>
            </a:endParaRPr>
          </a:p>
          <a:p>
            <a:pPr marL="512763"/>
            <a:r>
              <a:rPr lang="en-US" sz="2200" dirty="0" smtClean="0">
                <a:solidFill>
                  <a:schemeClr val="bg1"/>
                </a:solidFill>
              </a:rPr>
              <a:t>    </a:t>
            </a:r>
            <a:r>
              <a:rPr lang="en-US" sz="2200" dirty="0" err="1" smtClean="0">
                <a:solidFill>
                  <a:schemeClr val="bg1"/>
                </a:solidFill>
              </a:rPr>
              <a:t>satu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smtClean="0">
                <a:solidFill>
                  <a:schemeClr val="bg1"/>
                </a:solidFill>
              </a:rPr>
              <a:t>pun yang </a:t>
            </a:r>
            <a:r>
              <a:rPr lang="en-US" sz="2200" dirty="0" err="1" smtClean="0">
                <a:solidFill>
                  <a:schemeClr val="bg1"/>
                </a:solidFill>
              </a:rPr>
              <a:t>dapat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mewakili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kepentingan</a:t>
            </a:r>
            <a:r>
              <a:rPr lang="en-US" sz="2200" dirty="0" smtClean="0">
                <a:solidFill>
                  <a:schemeClr val="bg1"/>
                </a:solidFill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</a:rPr>
              <a:t>mereka</a:t>
            </a:r>
            <a:r>
              <a:rPr lang="en-US" sz="2200" dirty="0" smtClean="0">
                <a:solidFill>
                  <a:schemeClr val="bg1"/>
                </a:solidFill>
              </a:rPr>
              <a:t>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8060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5305" y="5380230"/>
            <a:ext cx="2152740" cy="1318639"/>
          </a:xfrm>
          <a:prstGeom prst="rect">
            <a:avLst/>
          </a:prstGeom>
          <a:noFill/>
        </p:spPr>
      </p:pic>
      <p:grpSp>
        <p:nvGrpSpPr>
          <p:cNvPr id="9" name="组合 22"/>
          <p:cNvGrpSpPr/>
          <p:nvPr/>
        </p:nvGrpSpPr>
        <p:grpSpPr>
          <a:xfrm>
            <a:off x="113145" y="206949"/>
            <a:ext cx="1629410" cy="232410"/>
            <a:chOff x="12" y="410"/>
            <a:chExt cx="2566" cy="680"/>
          </a:xfrm>
        </p:grpSpPr>
        <p:sp>
          <p:nvSpPr>
            <p:cNvPr id="10" name="矩形 18"/>
            <p:cNvSpPr/>
            <p:nvPr/>
          </p:nvSpPr>
          <p:spPr>
            <a:xfrm>
              <a:off x="2111" y="410"/>
              <a:ext cx="115" cy="680"/>
            </a:xfrm>
            <a:prstGeom prst="rect">
              <a:avLst/>
            </a:prstGeom>
            <a:solidFill>
              <a:srgbClr val="B81A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1" name="矩形 19"/>
            <p:cNvSpPr/>
            <p:nvPr/>
          </p:nvSpPr>
          <p:spPr>
            <a:xfrm>
              <a:off x="2478" y="735"/>
              <a:ext cx="100" cy="355"/>
            </a:xfrm>
            <a:prstGeom prst="rect">
              <a:avLst/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2" name="矩形 20"/>
            <p:cNvSpPr/>
            <p:nvPr/>
          </p:nvSpPr>
          <p:spPr>
            <a:xfrm>
              <a:off x="12" y="410"/>
              <a:ext cx="2003" cy="680"/>
            </a:xfrm>
            <a:prstGeom prst="rect">
              <a:avLst/>
            </a:prstGeom>
            <a:solidFill>
              <a:srgbClr val="F487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  <p:sp>
          <p:nvSpPr>
            <p:cNvPr id="13" name="矩形 21"/>
            <p:cNvSpPr/>
            <p:nvPr/>
          </p:nvSpPr>
          <p:spPr>
            <a:xfrm>
              <a:off x="2312" y="576"/>
              <a:ext cx="120" cy="514"/>
            </a:xfrm>
            <a:prstGeom prst="rect">
              <a:avLst/>
            </a:prstGeom>
            <a:solidFill>
              <a:srgbClr val="BDA8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맑은 고딕"/>
                <a:ea typeface="造字工房悦黑体验版常规体" pitchFamily="50" charset="-122"/>
                <a:cs typeface="+mn-cs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48640" y="1197864"/>
            <a:ext cx="1078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459" y="1128684"/>
            <a:ext cx="11000282" cy="4539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48640" y="400190"/>
            <a:ext cx="10789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USULAN CWI UNTUK AMBANG BATAS PEMILIHAN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85115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7156</TotalTime>
  <Words>1463</Words>
  <Application>Microsoft Office PowerPoint</Application>
  <PresentationFormat>Widescreen</PresentationFormat>
  <Paragraphs>142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맑은 고딕</vt:lpstr>
      <vt:lpstr>宋体</vt:lpstr>
      <vt:lpstr>Arial</vt:lpstr>
      <vt:lpstr>Bahnschrift</vt:lpstr>
      <vt:lpstr>Calibri</vt:lpstr>
      <vt:lpstr>Gill Sans MT</vt:lpstr>
      <vt:lpstr>Tahoma</vt:lpstr>
      <vt:lpstr>Times New Roman</vt:lpstr>
      <vt:lpstr>Wingdings</vt:lpstr>
      <vt:lpstr>造字工房悦黑体验版常规体</vt:lpstr>
      <vt:lpstr>Parcel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TERIMA KASIH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Yolanda</cp:lastModifiedBy>
  <cp:revision>106</cp:revision>
  <dcterms:created xsi:type="dcterms:W3CDTF">2020-08-22T09:56:37Z</dcterms:created>
  <dcterms:modified xsi:type="dcterms:W3CDTF">2020-10-10T03:22:44Z</dcterms:modified>
</cp:coreProperties>
</file>