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7" r:id="rId1"/>
  </p:sldMasterIdLst>
  <p:notesMasterIdLst>
    <p:notesMasterId r:id="rId25"/>
  </p:notesMasterIdLst>
  <p:sldIdLst>
    <p:sldId id="257" r:id="rId2"/>
    <p:sldId id="376" r:id="rId3"/>
    <p:sldId id="374" r:id="rId4"/>
    <p:sldId id="386" r:id="rId5"/>
    <p:sldId id="381" r:id="rId6"/>
    <p:sldId id="272" r:id="rId7"/>
    <p:sldId id="380" r:id="rId8"/>
    <p:sldId id="379" r:id="rId9"/>
    <p:sldId id="329" r:id="rId10"/>
    <p:sldId id="265" r:id="rId11"/>
    <p:sldId id="323" r:id="rId12"/>
    <p:sldId id="365" r:id="rId13"/>
    <p:sldId id="388" r:id="rId14"/>
    <p:sldId id="383" r:id="rId15"/>
    <p:sldId id="389" r:id="rId16"/>
    <p:sldId id="384" r:id="rId17"/>
    <p:sldId id="390" r:id="rId18"/>
    <p:sldId id="385" r:id="rId19"/>
    <p:sldId id="372" r:id="rId20"/>
    <p:sldId id="281" r:id="rId21"/>
    <p:sldId id="337" r:id="rId22"/>
    <p:sldId id="344" r:id="rId23"/>
    <p:sldId id="34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61"/>
    <p:restoredTop sz="95853"/>
  </p:normalViewPr>
  <p:slideViewPr>
    <p:cSldViewPr snapToGrid="0" snapToObjects="1">
      <p:cViewPr varScale="1">
        <p:scale>
          <a:sx n="99" d="100"/>
          <a:sy n="99" d="100"/>
        </p:scale>
        <p:origin x="19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heroikmp\Documents\Pemilu%202019\Revisi%20Resume%20Hasil%20Pemilu%20Nin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Grafik!$A$96</c:f>
              <c:strCache>
                <c:ptCount val="1"/>
                <c:pt idx="0">
                  <c:v>DCT Laki-laki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Grafik!$B$95:$K$95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Grafik!$B$96:$K$96</c:f>
              <c:numCache>
                <c:formatCode>General</c:formatCode>
                <c:ptCount val="10"/>
                <c:pt idx="0">
                  <c:v>1021</c:v>
                </c:pt>
                <c:pt idx="1">
                  <c:v>858</c:v>
                </c:pt>
                <c:pt idx="2">
                  <c:v>386</c:v>
                </c:pt>
                <c:pt idx="3">
                  <c:v>742</c:v>
                </c:pt>
                <c:pt idx="4">
                  <c:v>582</c:v>
                </c:pt>
                <c:pt idx="5">
                  <c:v>308</c:v>
                </c:pt>
                <c:pt idx="6">
                  <c:v>376</c:v>
                </c:pt>
                <c:pt idx="7">
                  <c:v>273</c:v>
                </c:pt>
                <c:pt idx="8">
                  <c:v>124</c:v>
                </c:pt>
                <c:pt idx="9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7A-2F42-B530-54CE425DF855}"/>
            </c:ext>
          </c:extLst>
        </c:ser>
        <c:ser>
          <c:idx val="1"/>
          <c:order val="1"/>
          <c:tx>
            <c:strRef>
              <c:f>Grafik!$A$97</c:f>
              <c:strCache>
                <c:ptCount val="1"/>
                <c:pt idx="0">
                  <c:v>Keterpilihan Laki-Laki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Grafik!$B$95:$K$95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Grafik!$B$97:$K$97</c:f>
              <c:numCache>
                <c:formatCode>General</c:formatCode>
                <c:ptCount val="10"/>
                <c:pt idx="0">
                  <c:v>308</c:v>
                </c:pt>
                <c:pt idx="1">
                  <c:v>80</c:v>
                </c:pt>
                <c:pt idx="2">
                  <c:v>14</c:v>
                </c:pt>
                <c:pt idx="3">
                  <c:v>22</c:v>
                </c:pt>
                <c:pt idx="4">
                  <c:v>16</c:v>
                </c:pt>
                <c:pt idx="5">
                  <c:v>2</c:v>
                </c:pt>
                <c:pt idx="6">
                  <c:v>8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7A-2F42-B530-54CE425DF855}"/>
            </c:ext>
          </c:extLst>
        </c:ser>
        <c:ser>
          <c:idx val="2"/>
          <c:order val="2"/>
          <c:tx>
            <c:strRef>
              <c:f>Grafik!$A$98</c:f>
              <c:strCache>
                <c:ptCount val="1"/>
                <c:pt idx="0">
                  <c:v>DCT Perempuan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Grafik!$B$95:$K$95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Grafik!$B$98:$K$98</c:f>
              <c:numCache>
                <c:formatCode>General</c:formatCode>
                <c:ptCount val="10"/>
                <c:pt idx="0">
                  <c:v>235</c:v>
                </c:pt>
                <c:pt idx="1">
                  <c:v>372</c:v>
                </c:pt>
                <c:pt idx="2">
                  <c:v>781</c:v>
                </c:pt>
                <c:pt idx="3">
                  <c:v>272</c:v>
                </c:pt>
                <c:pt idx="4">
                  <c:v>354</c:v>
                </c:pt>
                <c:pt idx="5">
                  <c:v>572</c:v>
                </c:pt>
                <c:pt idx="6">
                  <c:v>277</c:v>
                </c:pt>
                <c:pt idx="7">
                  <c:v>199</c:v>
                </c:pt>
                <c:pt idx="8">
                  <c:v>119</c:v>
                </c:pt>
                <c:pt idx="9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7A-2F42-B530-54CE425DF855}"/>
            </c:ext>
          </c:extLst>
        </c:ser>
        <c:ser>
          <c:idx val="3"/>
          <c:order val="3"/>
          <c:tx>
            <c:strRef>
              <c:f>Grafik!$A$99</c:f>
              <c:strCache>
                <c:ptCount val="1"/>
                <c:pt idx="0">
                  <c:v>Keterpilihan Perempuan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Grafik!$B$95:$K$95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Grafik!$B$99:$K$99</c:f>
              <c:numCache>
                <c:formatCode>General</c:formatCode>
                <c:ptCount val="10"/>
                <c:pt idx="0">
                  <c:v>57</c:v>
                </c:pt>
                <c:pt idx="1">
                  <c:v>29</c:v>
                </c:pt>
                <c:pt idx="2">
                  <c:v>15</c:v>
                </c:pt>
                <c:pt idx="3">
                  <c:v>5</c:v>
                </c:pt>
                <c:pt idx="4">
                  <c:v>5</c:v>
                </c:pt>
                <c:pt idx="5">
                  <c:v>6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7A-2F42-B530-54CE425DF85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676840239"/>
        <c:axId val="1676841871"/>
      </c:barChart>
      <c:catAx>
        <c:axId val="16768402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6841871"/>
        <c:crosses val="autoZero"/>
        <c:auto val="1"/>
        <c:lblAlgn val="ctr"/>
        <c:lblOffset val="100"/>
        <c:noMultiLvlLbl val="0"/>
      </c:catAx>
      <c:valAx>
        <c:axId val="167684187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76840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55CBB-6441-164C-A3D5-2685759A8AE8}" type="doc">
      <dgm:prSet loTypeId="urn:microsoft.com/office/officeart/2008/layout/LinedList" loCatId="list" qsTypeId="urn:microsoft.com/office/officeart/2005/8/quickstyle/simple5" qsCatId="simple" csTypeId="urn:microsoft.com/office/officeart/2005/8/colors/colorful1" csCatId="colorful" phldr="1"/>
      <dgm:spPr/>
    </dgm:pt>
    <dgm:pt modelId="{A9E2285D-923A-0941-89E6-2774CE097C45}">
      <dgm:prSet phldrT="[Text]"/>
      <dgm:spPr/>
      <dgm:t>
        <a:bodyPr/>
        <a:lstStyle/>
        <a:p>
          <a:r>
            <a:rPr lang="en-US" dirty="0"/>
            <a:t>PENYEDERHANAAN PARTAI POLITIK</a:t>
          </a:r>
        </a:p>
      </dgm:t>
    </dgm:pt>
    <dgm:pt modelId="{3B60B559-DD05-2249-9C3E-0490805EB56F}" type="parTrans" cxnId="{77133D6B-5E1F-D04D-BDCE-A51F83A9707F}">
      <dgm:prSet/>
      <dgm:spPr/>
      <dgm:t>
        <a:bodyPr/>
        <a:lstStyle/>
        <a:p>
          <a:endParaRPr lang="en-US"/>
        </a:p>
      </dgm:t>
    </dgm:pt>
    <dgm:pt modelId="{C2FBE218-A5BE-334D-8A3F-E79CF3917DF5}" type="sibTrans" cxnId="{77133D6B-5E1F-D04D-BDCE-A51F83A9707F}">
      <dgm:prSet/>
      <dgm:spPr/>
      <dgm:t>
        <a:bodyPr/>
        <a:lstStyle/>
        <a:p>
          <a:endParaRPr lang="en-US"/>
        </a:p>
      </dgm:t>
    </dgm:pt>
    <dgm:pt modelId="{CFCE43C5-9A06-E944-8501-6E2E018D4051}">
      <dgm:prSet phldrT="[Text]"/>
      <dgm:spPr/>
      <dgm:t>
        <a:bodyPr/>
        <a:lstStyle/>
        <a:p>
          <a:r>
            <a:rPr lang="en-US" dirty="0"/>
            <a:t>MEMBATASI PARTAI POLITIK KECIL</a:t>
          </a:r>
        </a:p>
      </dgm:t>
    </dgm:pt>
    <dgm:pt modelId="{DCEF387A-8ED8-E54D-A8BE-5CBB45FEA4C4}" type="parTrans" cxnId="{35967101-140C-5849-BDE8-8F60CCBC0030}">
      <dgm:prSet/>
      <dgm:spPr/>
      <dgm:t>
        <a:bodyPr/>
        <a:lstStyle/>
        <a:p>
          <a:endParaRPr lang="en-US"/>
        </a:p>
      </dgm:t>
    </dgm:pt>
    <dgm:pt modelId="{D5FE1758-0522-D542-B754-42CADE61A452}" type="sibTrans" cxnId="{35967101-140C-5849-BDE8-8F60CCBC0030}">
      <dgm:prSet/>
      <dgm:spPr/>
      <dgm:t>
        <a:bodyPr/>
        <a:lstStyle/>
        <a:p>
          <a:endParaRPr lang="en-US"/>
        </a:p>
      </dgm:t>
    </dgm:pt>
    <dgm:pt modelId="{A906A115-437E-1C46-820E-1148C525DBBF}">
      <dgm:prSet phldrT="[Text]"/>
      <dgm:spPr/>
      <dgm:t>
        <a:bodyPr/>
        <a:lstStyle/>
        <a:p>
          <a:r>
            <a:rPr lang="en-US" dirty="0"/>
            <a:t>MEMBATASI PARTAI POLITIK BARU</a:t>
          </a:r>
        </a:p>
      </dgm:t>
    </dgm:pt>
    <dgm:pt modelId="{2A3A12E1-5AA0-6944-AF77-BAA6DD662D7A}" type="parTrans" cxnId="{22DD7C43-599D-944A-BD12-7AA19A6EDC5C}">
      <dgm:prSet/>
      <dgm:spPr/>
      <dgm:t>
        <a:bodyPr/>
        <a:lstStyle/>
        <a:p>
          <a:endParaRPr lang="en-US"/>
        </a:p>
      </dgm:t>
    </dgm:pt>
    <dgm:pt modelId="{CE1CBDDB-04E5-C240-84FD-71180F832CEB}" type="sibTrans" cxnId="{22DD7C43-599D-944A-BD12-7AA19A6EDC5C}">
      <dgm:prSet/>
      <dgm:spPr/>
      <dgm:t>
        <a:bodyPr/>
        <a:lstStyle/>
        <a:p>
          <a:endParaRPr lang="en-US"/>
        </a:p>
      </dgm:t>
    </dgm:pt>
    <dgm:pt modelId="{0BC0838F-F4BF-5B49-89AC-2D4850020A65}" type="pres">
      <dgm:prSet presAssocID="{EA555CBB-6441-164C-A3D5-2685759A8AE8}" presName="vert0" presStyleCnt="0">
        <dgm:presLayoutVars>
          <dgm:dir/>
          <dgm:animOne val="branch"/>
          <dgm:animLvl val="lvl"/>
        </dgm:presLayoutVars>
      </dgm:prSet>
      <dgm:spPr/>
    </dgm:pt>
    <dgm:pt modelId="{3008A035-6AC0-5C48-98FE-C9EDC61D955E}" type="pres">
      <dgm:prSet presAssocID="{A9E2285D-923A-0941-89E6-2774CE097C45}" presName="thickLine" presStyleLbl="alignNode1" presStyleIdx="0" presStyleCnt="3"/>
      <dgm:spPr/>
    </dgm:pt>
    <dgm:pt modelId="{CAD2C599-9D1B-D242-80CA-F397D5B4D822}" type="pres">
      <dgm:prSet presAssocID="{A9E2285D-923A-0941-89E6-2774CE097C45}" presName="horz1" presStyleCnt="0"/>
      <dgm:spPr/>
    </dgm:pt>
    <dgm:pt modelId="{5ACDDD91-1938-D643-94BD-AE15721CA200}" type="pres">
      <dgm:prSet presAssocID="{A9E2285D-923A-0941-89E6-2774CE097C45}" presName="tx1" presStyleLbl="revTx" presStyleIdx="0" presStyleCnt="3"/>
      <dgm:spPr/>
    </dgm:pt>
    <dgm:pt modelId="{4E1DB0C3-C5B7-3F46-8580-77307E6535E8}" type="pres">
      <dgm:prSet presAssocID="{A9E2285D-923A-0941-89E6-2774CE097C45}" presName="vert1" presStyleCnt="0"/>
      <dgm:spPr/>
    </dgm:pt>
    <dgm:pt modelId="{507BEBCC-85D5-F947-866F-03C6E4C8319B}" type="pres">
      <dgm:prSet presAssocID="{CFCE43C5-9A06-E944-8501-6E2E018D4051}" presName="thickLine" presStyleLbl="alignNode1" presStyleIdx="1" presStyleCnt="3"/>
      <dgm:spPr/>
    </dgm:pt>
    <dgm:pt modelId="{27783902-1DC4-7B4F-8EDE-6BA64007A98F}" type="pres">
      <dgm:prSet presAssocID="{CFCE43C5-9A06-E944-8501-6E2E018D4051}" presName="horz1" presStyleCnt="0"/>
      <dgm:spPr/>
    </dgm:pt>
    <dgm:pt modelId="{49428111-AB81-364B-AAB3-6D127AB49357}" type="pres">
      <dgm:prSet presAssocID="{CFCE43C5-9A06-E944-8501-6E2E018D4051}" presName="tx1" presStyleLbl="revTx" presStyleIdx="1" presStyleCnt="3"/>
      <dgm:spPr/>
    </dgm:pt>
    <dgm:pt modelId="{DF07E174-DB94-4248-BEF2-A83AFEED7FDA}" type="pres">
      <dgm:prSet presAssocID="{CFCE43C5-9A06-E944-8501-6E2E018D4051}" presName="vert1" presStyleCnt="0"/>
      <dgm:spPr/>
    </dgm:pt>
    <dgm:pt modelId="{774D4653-5C0F-2C47-A9B9-9C79E367C5C0}" type="pres">
      <dgm:prSet presAssocID="{A906A115-437E-1C46-820E-1148C525DBBF}" presName="thickLine" presStyleLbl="alignNode1" presStyleIdx="2" presStyleCnt="3"/>
      <dgm:spPr/>
    </dgm:pt>
    <dgm:pt modelId="{3FE5F031-2629-6147-93FA-CDBF54F6BF6F}" type="pres">
      <dgm:prSet presAssocID="{A906A115-437E-1C46-820E-1148C525DBBF}" presName="horz1" presStyleCnt="0"/>
      <dgm:spPr/>
    </dgm:pt>
    <dgm:pt modelId="{8B0502B0-3A66-BD43-9453-926E539ADD99}" type="pres">
      <dgm:prSet presAssocID="{A906A115-437E-1C46-820E-1148C525DBBF}" presName="tx1" presStyleLbl="revTx" presStyleIdx="2" presStyleCnt="3"/>
      <dgm:spPr/>
    </dgm:pt>
    <dgm:pt modelId="{76689D70-2EFB-1148-82C9-5FA533939DD8}" type="pres">
      <dgm:prSet presAssocID="{A906A115-437E-1C46-820E-1148C525DBBF}" presName="vert1" presStyleCnt="0"/>
      <dgm:spPr/>
    </dgm:pt>
  </dgm:ptLst>
  <dgm:cxnLst>
    <dgm:cxn modelId="{35967101-140C-5849-BDE8-8F60CCBC0030}" srcId="{EA555CBB-6441-164C-A3D5-2685759A8AE8}" destId="{CFCE43C5-9A06-E944-8501-6E2E018D4051}" srcOrd="1" destOrd="0" parTransId="{DCEF387A-8ED8-E54D-A8BE-5CBB45FEA4C4}" sibTransId="{D5FE1758-0522-D542-B754-42CADE61A452}"/>
    <dgm:cxn modelId="{22DD7C43-599D-944A-BD12-7AA19A6EDC5C}" srcId="{EA555CBB-6441-164C-A3D5-2685759A8AE8}" destId="{A906A115-437E-1C46-820E-1148C525DBBF}" srcOrd="2" destOrd="0" parTransId="{2A3A12E1-5AA0-6944-AF77-BAA6DD662D7A}" sibTransId="{CE1CBDDB-04E5-C240-84FD-71180F832CEB}"/>
    <dgm:cxn modelId="{AE470B48-2AB5-4948-B4A0-A6007F2975F5}" type="presOf" srcId="{A9E2285D-923A-0941-89E6-2774CE097C45}" destId="{5ACDDD91-1938-D643-94BD-AE15721CA200}" srcOrd="0" destOrd="0" presId="urn:microsoft.com/office/officeart/2008/layout/LinedList"/>
    <dgm:cxn modelId="{B6624D53-7D81-EA4C-9964-125F8D4859F5}" type="presOf" srcId="{CFCE43C5-9A06-E944-8501-6E2E018D4051}" destId="{49428111-AB81-364B-AAB3-6D127AB49357}" srcOrd="0" destOrd="0" presId="urn:microsoft.com/office/officeart/2008/layout/LinedList"/>
    <dgm:cxn modelId="{77133D6B-5E1F-D04D-BDCE-A51F83A9707F}" srcId="{EA555CBB-6441-164C-A3D5-2685759A8AE8}" destId="{A9E2285D-923A-0941-89E6-2774CE097C45}" srcOrd="0" destOrd="0" parTransId="{3B60B559-DD05-2249-9C3E-0490805EB56F}" sibTransId="{C2FBE218-A5BE-334D-8A3F-E79CF3917DF5}"/>
    <dgm:cxn modelId="{FE2D3BB0-50C6-A34C-93EA-C4DA89717BC8}" type="presOf" srcId="{EA555CBB-6441-164C-A3D5-2685759A8AE8}" destId="{0BC0838F-F4BF-5B49-89AC-2D4850020A65}" srcOrd="0" destOrd="0" presId="urn:microsoft.com/office/officeart/2008/layout/LinedList"/>
    <dgm:cxn modelId="{4A2461CB-A457-BF4A-BEF1-5047A40055A5}" type="presOf" srcId="{A906A115-437E-1C46-820E-1148C525DBBF}" destId="{8B0502B0-3A66-BD43-9453-926E539ADD99}" srcOrd="0" destOrd="0" presId="urn:microsoft.com/office/officeart/2008/layout/LinedList"/>
    <dgm:cxn modelId="{25A44B77-DB8C-8049-924A-E15E0DBC09D5}" type="presParOf" srcId="{0BC0838F-F4BF-5B49-89AC-2D4850020A65}" destId="{3008A035-6AC0-5C48-98FE-C9EDC61D955E}" srcOrd="0" destOrd="0" presId="urn:microsoft.com/office/officeart/2008/layout/LinedList"/>
    <dgm:cxn modelId="{FA704335-587F-A74C-90BA-7EE4B0B0FB54}" type="presParOf" srcId="{0BC0838F-F4BF-5B49-89AC-2D4850020A65}" destId="{CAD2C599-9D1B-D242-80CA-F397D5B4D822}" srcOrd="1" destOrd="0" presId="urn:microsoft.com/office/officeart/2008/layout/LinedList"/>
    <dgm:cxn modelId="{6A13B260-1E45-1846-B590-49A5C21D4975}" type="presParOf" srcId="{CAD2C599-9D1B-D242-80CA-F397D5B4D822}" destId="{5ACDDD91-1938-D643-94BD-AE15721CA200}" srcOrd="0" destOrd="0" presId="urn:microsoft.com/office/officeart/2008/layout/LinedList"/>
    <dgm:cxn modelId="{1A9865CC-FC7F-CC4B-B754-E1AB415A2515}" type="presParOf" srcId="{CAD2C599-9D1B-D242-80CA-F397D5B4D822}" destId="{4E1DB0C3-C5B7-3F46-8580-77307E6535E8}" srcOrd="1" destOrd="0" presId="urn:microsoft.com/office/officeart/2008/layout/LinedList"/>
    <dgm:cxn modelId="{D7BCA662-4B07-9045-AB59-40C0B7DEB7FD}" type="presParOf" srcId="{0BC0838F-F4BF-5B49-89AC-2D4850020A65}" destId="{507BEBCC-85D5-F947-866F-03C6E4C8319B}" srcOrd="2" destOrd="0" presId="urn:microsoft.com/office/officeart/2008/layout/LinedList"/>
    <dgm:cxn modelId="{1739CEBA-B1B5-0841-AB07-E62813EDA31F}" type="presParOf" srcId="{0BC0838F-F4BF-5B49-89AC-2D4850020A65}" destId="{27783902-1DC4-7B4F-8EDE-6BA64007A98F}" srcOrd="3" destOrd="0" presId="urn:microsoft.com/office/officeart/2008/layout/LinedList"/>
    <dgm:cxn modelId="{63756D04-2255-A54D-8CD4-B7A6E6FFDF30}" type="presParOf" srcId="{27783902-1DC4-7B4F-8EDE-6BA64007A98F}" destId="{49428111-AB81-364B-AAB3-6D127AB49357}" srcOrd="0" destOrd="0" presId="urn:microsoft.com/office/officeart/2008/layout/LinedList"/>
    <dgm:cxn modelId="{CF066A47-F48C-6948-BA76-22AD7A8F7B0D}" type="presParOf" srcId="{27783902-1DC4-7B4F-8EDE-6BA64007A98F}" destId="{DF07E174-DB94-4248-BEF2-A83AFEED7FDA}" srcOrd="1" destOrd="0" presId="urn:microsoft.com/office/officeart/2008/layout/LinedList"/>
    <dgm:cxn modelId="{34030B4A-B614-5645-8D31-4CCBA2A93B34}" type="presParOf" srcId="{0BC0838F-F4BF-5B49-89AC-2D4850020A65}" destId="{774D4653-5C0F-2C47-A9B9-9C79E367C5C0}" srcOrd="4" destOrd="0" presId="urn:microsoft.com/office/officeart/2008/layout/LinedList"/>
    <dgm:cxn modelId="{668D8D0E-4A03-314D-ACB2-7028C4BADA5D}" type="presParOf" srcId="{0BC0838F-F4BF-5B49-89AC-2D4850020A65}" destId="{3FE5F031-2629-6147-93FA-CDBF54F6BF6F}" srcOrd="5" destOrd="0" presId="urn:microsoft.com/office/officeart/2008/layout/LinedList"/>
    <dgm:cxn modelId="{DB547ECE-D8D1-894A-AEBD-FD1485BA2150}" type="presParOf" srcId="{3FE5F031-2629-6147-93FA-CDBF54F6BF6F}" destId="{8B0502B0-3A66-BD43-9453-926E539ADD99}" srcOrd="0" destOrd="0" presId="urn:microsoft.com/office/officeart/2008/layout/LinedList"/>
    <dgm:cxn modelId="{9BB3F831-4DE8-5D4B-B15D-06E76448A9E2}" type="presParOf" srcId="{3FE5F031-2629-6147-93FA-CDBF54F6BF6F}" destId="{76689D70-2EFB-1148-82C9-5FA533939DD8}" srcOrd="1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8A035-6AC0-5C48-98FE-C9EDC61D955E}">
      <dsp:nvSpPr>
        <dsp:cNvPr id="0" name=""/>
        <dsp:cNvSpPr/>
      </dsp:nvSpPr>
      <dsp:spPr>
        <a:xfrm>
          <a:off x="0" y="1739"/>
          <a:ext cx="405354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CDDD91-1938-D643-94BD-AE15721CA200}">
      <dsp:nvSpPr>
        <dsp:cNvPr id="0" name=""/>
        <dsp:cNvSpPr/>
      </dsp:nvSpPr>
      <dsp:spPr>
        <a:xfrm>
          <a:off x="0" y="1739"/>
          <a:ext cx="4053545" cy="1186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PENYEDERHANAAN PARTAI POLITIK</a:t>
          </a:r>
        </a:p>
      </dsp:txBody>
      <dsp:txXfrm>
        <a:off x="0" y="1739"/>
        <a:ext cx="4053545" cy="1186559"/>
      </dsp:txXfrm>
    </dsp:sp>
    <dsp:sp modelId="{507BEBCC-85D5-F947-866F-03C6E4C8319B}">
      <dsp:nvSpPr>
        <dsp:cNvPr id="0" name=""/>
        <dsp:cNvSpPr/>
      </dsp:nvSpPr>
      <dsp:spPr>
        <a:xfrm>
          <a:off x="0" y="1188299"/>
          <a:ext cx="4053545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9428111-AB81-364B-AAB3-6D127AB49357}">
      <dsp:nvSpPr>
        <dsp:cNvPr id="0" name=""/>
        <dsp:cNvSpPr/>
      </dsp:nvSpPr>
      <dsp:spPr>
        <a:xfrm>
          <a:off x="0" y="1188299"/>
          <a:ext cx="4053545" cy="1186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MEMBATASI PARTAI POLITIK KECIL</a:t>
          </a:r>
        </a:p>
      </dsp:txBody>
      <dsp:txXfrm>
        <a:off x="0" y="1188299"/>
        <a:ext cx="4053545" cy="1186559"/>
      </dsp:txXfrm>
    </dsp:sp>
    <dsp:sp modelId="{774D4653-5C0F-2C47-A9B9-9C79E367C5C0}">
      <dsp:nvSpPr>
        <dsp:cNvPr id="0" name=""/>
        <dsp:cNvSpPr/>
      </dsp:nvSpPr>
      <dsp:spPr>
        <a:xfrm>
          <a:off x="0" y="2374859"/>
          <a:ext cx="4053545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0502B0-3A66-BD43-9453-926E539ADD99}">
      <dsp:nvSpPr>
        <dsp:cNvPr id="0" name=""/>
        <dsp:cNvSpPr/>
      </dsp:nvSpPr>
      <dsp:spPr>
        <a:xfrm>
          <a:off x="0" y="2374859"/>
          <a:ext cx="4053545" cy="1186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MEMBATASI PARTAI POLITIK BARU</a:t>
          </a:r>
        </a:p>
      </dsp:txBody>
      <dsp:txXfrm>
        <a:off x="0" y="2374859"/>
        <a:ext cx="4053545" cy="1186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C72C6-E137-2C44-A923-B08CA2A1EB0E}" type="datetimeFigureOut">
              <a:rPr lang="en-US" smtClean="0"/>
              <a:t>10/5/20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0E4CA-B3E4-244B-AB59-F18A3367C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66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Sejumlah</a:t>
            </a:r>
            <a:r>
              <a:rPr lang="en-US" dirty="0"/>
              <a:t> Lembaga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serentak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 err="1"/>
              <a:t>perludem</a:t>
            </a:r>
            <a:r>
              <a:rPr lang="en-US" dirty="0"/>
              <a:t>, </a:t>
            </a:r>
            <a:r>
              <a:rPr lang="en-US" dirty="0" err="1"/>
              <a:t>tahun</a:t>
            </a:r>
            <a:r>
              <a:rPr lang="en-US" dirty="0"/>
              <a:t> 2012-2013</a:t>
            </a:r>
          </a:p>
          <a:p>
            <a:pPr marL="228600" indent="-228600">
              <a:buAutoNum type="arabicPeriod"/>
            </a:pPr>
            <a:r>
              <a:rPr lang="en-US" dirty="0" err="1"/>
              <a:t>Kemitraan</a:t>
            </a:r>
            <a:r>
              <a:rPr lang="en-US" dirty="0"/>
              <a:t>, 2011</a:t>
            </a:r>
          </a:p>
          <a:p>
            <a:pPr marL="228600" indent="-228600">
              <a:buAutoNum type="arabicPeriod"/>
            </a:pPr>
            <a:r>
              <a:rPr lang="en-US" dirty="0" err="1"/>
              <a:t>Pusako</a:t>
            </a:r>
            <a:r>
              <a:rPr lang="en-US" dirty="0"/>
              <a:t>, </a:t>
            </a:r>
            <a:r>
              <a:rPr lang="en-US" dirty="0" err="1"/>
              <a:t>Universitas</a:t>
            </a:r>
            <a:r>
              <a:rPr lang="en-US" dirty="0"/>
              <a:t> </a:t>
            </a:r>
            <a:r>
              <a:rPr lang="en-US" dirty="0" err="1"/>
              <a:t>Andalas</a:t>
            </a:r>
            <a:r>
              <a:rPr lang="en-US" dirty="0"/>
              <a:t>, </a:t>
            </a:r>
          </a:p>
          <a:p>
            <a:pPr marL="228600" indent="-228600">
              <a:buAutoNum type="arabicPeriod"/>
            </a:pPr>
            <a:r>
              <a:rPr lang="en-US" dirty="0"/>
              <a:t>LIPI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indent="-228600">
              <a:buAutoNum type="arabicPeriod"/>
            </a:pPr>
            <a:r>
              <a:rPr lang="en-US" dirty="0" err="1"/>
              <a:t>Keempat</a:t>
            </a:r>
            <a:r>
              <a:rPr lang="en-US" dirty="0"/>
              <a:t> Lembaga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serentak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dan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serentak</a:t>
            </a:r>
            <a:r>
              <a:rPr lang="en-US" dirty="0"/>
              <a:t> local.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keempat</a:t>
            </a:r>
            <a:r>
              <a:rPr lang="en-US" dirty="0"/>
              <a:t> Lembaga </a:t>
            </a:r>
            <a:r>
              <a:rPr lang="en-US" dirty="0" err="1"/>
              <a:t>ini</a:t>
            </a:r>
            <a:r>
              <a:rPr lang="en-US" dirty="0"/>
              <a:t>, masing2 </a:t>
            </a:r>
            <a:r>
              <a:rPr lang="en-US" dirty="0" err="1"/>
              <a:t>perwakilannya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Perludem</a:t>
            </a:r>
            <a:r>
              <a:rPr lang="en-US" dirty="0"/>
              <a:t>.</a:t>
            </a:r>
          </a:p>
          <a:p>
            <a:pPr marL="228600" indent="-228600">
              <a:buAutoNum type="arabicPeriod"/>
            </a:pPr>
            <a:r>
              <a:rPr lang="en-US" dirty="0"/>
              <a:t>Ahli: Prof. </a:t>
            </a:r>
            <a:r>
              <a:rPr lang="en-US" dirty="0" err="1"/>
              <a:t>Syamsudin</a:t>
            </a:r>
            <a:r>
              <a:rPr lang="en-US" dirty="0"/>
              <a:t> Harris, Prof. </a:t>
            </a:r>
            <a:r>
              <a:rPr lang="en-US" dirty="0" err="1"/>
              <a:t>Ramlan</a:t>
            </a:r>
            <a:r>
              <a:rPr lang="en-US" dirty="0"/>
              <a:t> </a:t>
            </a:r>
            <a:r>
              <a:rPr lang="en-US" dirty="0" err="1"/>
              <a:t>Surbakti</a:t>
            </a:r>
            <a:r>
              <a:rPr lang="en-US" dirty="0"/>
              <a:t>, Prof. Topo </a:t>
            </a:r>
            <a:r>
              <a:rPr lang="en-US" dirty="0" err="1"/>
              <a:t>Santoso</a:t>
            </a:r>
            <a:r>
              <a:rPr lang="en-US" dirty="0"/>
              <a:t>, Dr. </a:t>
            </a:r>
            <a:r>
              <a:rPr lang="en-US" dirty="0" err="1"/>
              <a:t>Djayadi</a:t>
            </a:r>
            <a:r>
              <a:rPr lang="en-US" dirty="0"/>
              <a:t> Hanan (Ahli yang </a:t>
            </a:r>
            <a:r>
              <a:rPr lang="en-US" dirty="0" err="1"/>
              <a:t>dihadirkan</a:t>
            </a:r>
            <a:r>
              <a:rPr lang="en-US" dirty="0"/>
              <a:t> MK)</a:t>
            </a:r>
          </a:p>
          <a:p>
            <a:pPr marL="228600" indent="-228600">
              <a:buAutoNum type="arabicPeriod"/>
            </a:pPr>
            <a:r>
              <a:rPr lang="en-US" dirty="0"/>
              <a:t>Ahli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Perludem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pemohon</a:t>
            </a:r>
            <a:r>
              <a:rPr lang="en-US" dirty="0"/>
              <a:t>: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Supriyanto</a:t>
            </a:r>
            <a:r>
              <a:rPr lang="en-US" dirty="0"/>
              <a:t> dan Khairul Fahmi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D1057-57C2-A247-A45A-CE2D1469FE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13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dan proses dan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yang </a:t>
            </a:r>
            <a:r>
              <a:rPr lang="en-US" dirty="0" err="1"/>
              <a:t>didorong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serentak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dan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serentak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Hal </a:t>
            </a:r>
            <a:r>
              <a:rPr lang="en-US" dirty="0" err="1"/>
              <a:t>ini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dasari</a:t>
            </a:r>
            <a:r>
              <a:rPr lang="en-US" dirty="0"/>
              <a:t> </a:t>
            </a:r>
            <a:r>
              <a:rPr lang="en-US" dirty="0" err="1"/>
              <a:t>gugatan</a:t>
            </a:r>
            <a:r>
              <a:rPr lang="en-US" dirty="0"/>
              <a:t> </a:t>
            </a:r>
            <a:r>
              <a:rPr lang="en-US" dirty="0" err="1"/>
              <a:t>Perludem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Uji </a:t>
            </a:r>
            <a:r>
              <a:rPr lang="en-US" dirty="0" err="1"/>
              <a:t>Matri</a:t>
            </a:r>
            <a:r>
              <a:rPr lang="en-US" dirty="0"/>
              <a:t> di MK.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D1057-57C2-A247-A45A-CE2D1469FE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2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0792-731D-484D-A86B-838D04632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4005CE-EE4B-8A47-A8BF-2BD1FF74E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E040E-B05B-8740-B423-33049F29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B238F-83B4-5140-8437-76E23C18F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A69D0-9577-094F-A56D-F896D9302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2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8A1EC-DA9E-8C42-9D5B-79CD6A9FD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B9707A-1CBD-C540-A57B-FEED83A9C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0A2C8-88C0-024C-BDE3-A7E9A6280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0AF71-18FF-A74A-8EAB-CC1604F3D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B6D05-8592-014C-8939-25CEFE312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71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205838-6488-BC44-8A69-26B7EA3A15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6D1968-36FA-794A-8C72-87D32AE17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3BD73-13A7-A642-9C0D-A03BA0ED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5E303-3E64-7145-8467-EFB82198A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3243A-9E49-AF4D-A9D2-B19D2AACC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7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68575-3C06-BE48-AE2F-BFE7F4CE5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F812E-81E5-3A4C-9405-526805C3F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984B7-6BB9-BE44-8CF6-D9D93807E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08C50-91BA-3D41-BDBA-73D194E6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19207-CCAF-1F4D-842D-CBE1A6C7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F2182-5101-EE45-8EBD-F1940EEE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5ACCE-99B9-A44F-9E69-BAA4D6976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F5610-89A5-074A-9685-63C983A4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69662-97C2-7147-9F7D-8A49D3C29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0FE85-818E-654C-82F3-785A09361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55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D7359-1146-7E43-9ABB-866F856E3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31068-E814-6946-80B6-A9B6FFFF1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E4EE71-3272-1C4E-AAD3-501C1A8BF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B0D49-16C5-8144-A26B-698B8E85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029F4-B5E0-D84D-833B-2A74F3E9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4C72C-E8CD-0F44-8855-7C5A33B9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2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25B7D-9D90-0945-AA21-F252D4628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35813-E446-A84A-910C-E42455C05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4E651-A23D-E24F-80B5-62FCEAA10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08277B-43FA-C446-9547-B218C80082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B63F4F-C94E-0549-A691-6C9CDC7177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EE7C22-BF46-3B4F-A28F-E3B62D12D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278465-C3BC-3942-A8DE-385A994CF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BA1723-7976-0946-8508-8E3E74570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2008E-04B8-ED4B-A970-D0BCDEDDD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62E97A-67D0-CB4B-BC4A-AF1CFA301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EEF3E7-3055-E848-A451-8E49D9303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3A8BA-83E2-484B-8422-3B1AAB67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43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BBF46-A447-CE4D-833B-98E70D865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AC6B70-2144-5447-9826-7CEF29D69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8D00C-3294-224E-A8AF-12D47C032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BD5D1-8B8B-594E-B6E5-BE0527FD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AEE93-1DDA-2D41-AA3D-B239D9F45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4BD3D-D701-FE42-A13C-7694862D3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5F5903-F2CE-4645-8D76-11211C89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D42B9-2002-3E43-8CFD-5DBFA9D73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73444C-B4D2-984B-BCC2-39A609A7A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4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B959D-222E-4341-A7AF-2F37A887A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3F150A-12DE-F74D-96F6-DC38BB6F5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1D8B3-3602-0549-85F5-A0AAE7544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516BA-D0F8-754C-8EDF-FDCEBA3F4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A9054-DCEA-944A-805F-C3F68A3E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B7C217-C3F2-F04A-A5C3-F4492E108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92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B431FC-02BA-7C42-8752-7408B1A3A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8BE3D-34DC-334F-BF66-F716EC809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770CE-914A-0240-BD51-8D15D53370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96DE1-1E8A-194D-A7C9-E05A34387FD3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5D060-15E4-664D-AB7B-4716CE6CD0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0F334-0918-2349-94F3-CA42DB3D0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FF78-6808-D446-9494-5C7437315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0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-1771650" y="-857250"/>
            <a:ext cx="8473984" cy="8473984"/>
          </a:xfrm>
          <a:prstGeom prst="ellipse">
            <a:avLst/>
          </a:prstGeom>
          <a:solidFill>
            <a:srgbClr val="2E6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273480D-9FC3-BB40-9791-8EB86CC73CA5}"/>
              </a:ext>
            </a:extLst>
          </p:cNvPr>
          <p:cNvSpPr txBox="1">
            <a:spLocks/>
          </p:cNvSpPr>
          <p:nvPr/>
        </p:nvSpPr>
        <p:spPr>
          <a:xfrm>
            <a:off x="309886" y="2680803"/>
            <a:ext cx="5749290" cy="7740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Diskusi</a:t>
            </a:r>
            <a:r>
              <a:rPr lang="en-US" sz="30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Publik</a:t>
            </a:r>
            <a:endParaRPr lang="en-US" sz="30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3000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Pasal-pasal</a:t>
            </a:r>
            <a:r>
              <a:rPr lang="en-US" sz="30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Krusial</a:t>
            </a:r>
            <a:r>
              <a:rPr lang="en-US" sz="30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dalam</a:t>
            </a:r>
            <a:r>
              <a:rPr lang="en-US" sz="30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RUU </a:t>
            </a:r>
            <a:r>
              <a:rPr lang="en-US" sz="3000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Pemilu</a:t>
            </a:r>
            <a:endParaRPr lang="en-US" sz="3000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90702"/>
            <a:ext cx="1263644" cy="126364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9886" y="4576103"/>
            <a:ext cx="6096000" cy="7023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Khoirunnisa</a:t>
            </a:r>
            <a:r>
              <a:rPr lang="en-US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Nur </a:t>
            </a:r>
            <a:r>
              <a:rPr lang="en-US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Agustyati</a:t>
            </a:r>
            <a:endParaRPr lang="en-US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Perkumpulan</a:t>
            </a:r>
            <a:r>
              <a:rPr lang="en-US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untuk</a:t>
            </a:r>
            <a:r>
              <a:rPr lang="en-US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Pemilu</a:t>
            </a:r>
            <a:r>
              <a:rPr lang="en-US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dan </a:t>
            </a:r>
            <a:r>
              <a:rPr lang="en-US" b="1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Demokrasi</a:t>
            </a:r>
            <a:endParaRPr lang="en-US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436" y="2293082"/>
            <a:ext cx="4085630" cy="4258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718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E8A2A-2D6C-0E40-A472-7C8DF2C41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Motivasi</a:t>
            </a:r>
            <a:r>
              <a:rPr lang="en-US" sz="4000" b="1" dirty="0"/>
              <a:t> </a:t>
            </a:r>
            <a:r>
              <a:rPr lang="en-US" sz="4000" b="1" dirty="0" err="1"/>
              <a:t>Penggunaan</a:t>
            </a:r>
            <a:r>
              <a:rPr lang="en-US" sz="4000" b="1" dirty="0"/>
              <a:t> </a:t>
            </a:r>
            <a:r>
              <a:rPr lang="en-US" sz="4000" b="1" dirty="0" err="1"/>
              <a:t>Ambang</a:t>
            </a:r>
            <a:r>
              <a:rPr lang="en-US" sz="4000" b="1" dirty="0"/>
              <a:t> Batas </a:t>
            </a:r>
            <a:r>
              <a:rPr lang="en-US" sz="4000" b="1" dirty="0" err="1"/>
              <a:t>Parlemen</a:t>
            </a:r>
            <a:endParaRPr lang="en-US" sz="4000" b="1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957EE64-CEA7-A149-99AC-D60D927DFD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3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6BFDBF1-9F75-024A-A566-F200EE7B429F}"/>
              </a:ext>
            </a:extLst>
          </p:cNvPr>
          <p:cNvGraphicFramePr/>
          <p:nvPr/>
        </p:nvGraphicFramePr>
        <p:xfrm>
          <a:off x="1424904" y="2494450"/>
          <a:ext cx="4053545" cy="3563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AFE401A4-E6D2-0845-A673-080EF87B6C22}"/>
              </a:ext>
            </a:extLst>
          </p:cNvPr>
          <p:cNvSpPr/>
          <p:nvPr/>
        </p:nvSpPr>
        <p:spPr>
          <a:xfrm>
            <a:off x="5999748" y="6098195"/>
            <a:ext cx="48024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800" dirty="0">
                <a:latin typeface="Frutiger"/>
              </a:rPr>
              <a:t>SUMBER: ANDREW REYNOLDS AND AUGUST MELLAZ, INDONESIA: AREAS Of ELECTORAL LAW UNDER DISCUSSION, PERLUDEM-</a:t>
            </a:r>
            <a:r>
              <a:rPr lang="en-ID" sz="800" dirty="0" err="1">
                <a:latin typeface="Frutiger"/>
              </a:rPr>
              <a:t>IfES</a:t>
            </a:r>
            <a:r>
              <a:rPr lang="en-ID" sz="800" dirty="0">
                <a:latin typeface="Frutiger"/>
              </a:rPr>
              <a:t>, HLM. 15, 2011 </a:t>
            </a:r>
            <a:r>
              <a:rPr lang="en-ID" sz="800" dirty="0" err="1">
                <a:latin typeface="Frutiger"/>
              </a:rPr>
              <a:t>dalam</a:t>
            </a:r>
            <a:r>
              <a:rPr lang="en-ID" sz="800" dirty="0">
                <a:latin typeface="Frutiger"/>
              </a:rPr>
              <a:t> </a:t>
            </a:r>
            <a:r>
              <a:rPr lang="en-ID" sz="800" dirty="0" err="1">
                <a:latin typeface="Frutiger"/>
              </a:rPr>
              <a:t>Supriyanto</a:t>
            </a:r>
            <a:r>
              <a:rPr lang="en-ID" sz="800" dirty="0">
                <a:latin typeface="Frutiger"/>
              </a:rPr>
              <a:t> &amp; </a:t>
            </a:r>
            <a:r>
              <a:rPr lang="en-ID" sz="800" dirty="0" err="1">
                <a:latin typeface="Frutiger"/>
              </a:rPr>
              <a:t>Mellaz</a:t>
            </a:r>
            <a:r>
              <a:rPr lang="en-ID" sz="800" dirty="0">
                <a:latin typeface="Frutiger"/>
              </a:rPr>
              <a:t> 2011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38600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F37D814-5697-4C47-BA62-547CEAE23E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4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50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EFE93-5AE1-444B-AD4F-BBE45F45C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10515599" cy="12962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Ambang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Batas dan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Bentuk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Kepartaian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224895-33CC-184E-9BDB-8F76463F5269}"/>
              </a:ext>
            </a:extLst>
          </p:cNvPr>
          <p:cNvGraphicFramePr>
            <a:graphicFrameLocks noGrp="1"/>
          </p:cNvGraphicFramePr>
          <p:nvPr/>
        </p:nvGraphicFramePr>
        <p:xfrm>
          <a:off x="746760" y="2410665"/>
          <a:ext cx="10515604" cy="3078501"/>
        </p:xfrm>
        <a:graphic>
          <a:graphicData uri="http://schemas.openxmlformats.org/drawingml/2006/table">
            <a:tbl>
              <a:tblPr firstRow="1" firstCol="1" bandRow="1"/>
              <a:tblGrid>
                <a:gridCol w="1327800">
                  <a:extLst>
                    <a:ext uri="{9D8B030D-6E8A-4147-A177-3AD203B41FA5}">
                      <a16:colId xmlns:a16="http://schemas.microsoft.com/office/drawing/2014/main" val="2421211804"/>
                    </a:ext>
                  </a:extLst>
                </a:gridCol>
                <a:gridCol w="1327800">
                  <a:extLst>
                    <a:ext uri="{9D8B030D-6E8A-4147-A177-3AD203B41FA5}">
                      <a16:colId xmlns:a16="http://schemas.microsoft.com/office/drawing/2014/main" val="184306555"/>
                    </a:ext>
                  </a:extLst>
                </a:gridCol>
                <a:gridCol w="1559185">
                  <a:extLst>
                    <a:ext uri="{9D8B030D-6E8A-4147-A177-3AD203B41FA5}">
                      <a16:colId xmlns:a16="http://schemas.microsoft.com/office/drawing/2014/main" val="1087140432"/>
                    </a:ext>
                  </a:extLst>
                </a:gridCol>
                <a:gridCol w="1286269">
                  <a:extLst>
                    <a:ext uri="{9D8B030D-6E8A-4147-A177-3AD203B41FA5}">
                      <a16:colId xmlns:a16="http://schemas.microsoft.com/office/drawing/2014/main" val="3375944373"/>
                    </a:ext>
                  </a:extLst>
                </a:gridCol>
                <a:gridCol w="1084548">
                  <a:extLst>
                    <a:ext uri="{9D8B030D-6E8A-4147-A177-3AD203B41FA5}">
                      <a16:colId xmlns:a16="http://schemas.microsoft.com/office/drawing/2014/main" val="310280136"/>
                    </a:ext>
                  </a:extLst>
                </a:gridCol>
                <a:gridCol w="1559185">
                  <a:extLst>
                    <a:ext uri="{9D8B030D-6E8A-4147-A177-3AD203B41FA5}">
                      <a16:colId xmlns:a16="http://schemas.microsoft.com/office/drawing/2014/main" val="3955167844"/>
                    </a:ext>
                  </a:extLst>
                </a:gridCol>
                <a:gridCol w="1286269">
                  <a:extLst>
                    <a:ext uri="{9D8B030D-6E8A-4147-A177-3AD203B41FA5}">
                      <a16:colId xmlns:a16="http://schemas.microsoft.com/office/drawing/2014/main" val="1659670562"/>
                    </a:ext>
                  </a:extLst>
                </a:gridCol>
                <a:gridCol w="1084548">
                  <a:extLst>
                    <a:ext uri="{9D8B030D-6E8A-4147-A177-3AD203B41FA5}">
                      <a16:colId xmlns:a16="http://schemas.microsoft.com/office/drawing/2014/main" val="2025902297"/>
                    </a:ext>
                  </a:extLst>
                </a:gridCol>
              </a:tblGrid>
              <a:tr h="1794843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Pemilu 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Partai Politik Peserta Pemilu 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Ambang Batas Parlemen di UU Pemilu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Partai Politik di DPR 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ENPP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Ambang Batas Parlemen Efektif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Partai Politik di DPR 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ENPP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0316067"/>
                  </a:ext>
                </a:extLst>
              </a:tr>
              <a:tr h="427886"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2,50%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647819"/>
                  </a:ext>
                </a:extLst>
              </a:tr>
              <a:tr h="427886"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3,50%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29186"/>
                  </a:ext>
                </a:extLst>
              </a:tr>
              <a:tr h="427886"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D" sz="3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en-ID" sz="3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152" marR="128152" marT="1779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90744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BCA37A21-668D-6741-8748-7641679AAD77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7284474-AEE5-0D41-9275-BC1879D5E21C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FC1F441-70D3-6940-BA82-031C93523AE1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4EFA27E-210D-F645-8CF5-A58CAAF0A7B9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35984CD-FB92-A34A-91E6-35B4E7D7D126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ADE1DAC-2945-024E-9B2B-6A5039449AC4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346B4AB-A9C1-834A-941D-533A6516B96A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DF27035-1BFE-324C-9C4F-F0EC4E322F14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72BB9DD-480B-0741-8F46-ACF65267FB92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0158878-8DEA-264A-908E-83B58FB2A265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E38DEBE-B94C-744C-A062-A86E1D5815CD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3BD6E45-96B5-784C-AE13-220B3F25AF9D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2EE2B13-AF7F-964D-A9C8-3CC6D54AF0D0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6722E4E-FE41-DF47-B631-5A106E780757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5350B70-5971-C144-A2DB-1DD818C8471E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70E955A-91CA-734F-BF5A-F583BB564A9C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56ABA44-3509-A841-8C20-D10E69F8289C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DD3C871-08EB-FC45-ADAD-0060A854C242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A9E2613C-1029-3B42-9714-66CA3E95A653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5214591-33B9-D84C-9385-435E06D222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6" y="124494"/>
            <a:ext cx="1263644" cy="12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4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A3E98-9B31-3E4B-A5BE-598E0EAC9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Efek</a:t>
            </a:r>
            <a:r>
              <a:rPr lang="en-US" sz="4000" b="1" dirty="0"/>
              <a:t> </a:t>
            </a:r>
            <a:r>
              <a:rPr lang="en-US" sz="4000" b="1" dirty="0" err="1"/>
              <a:t>Ambang</a:t>
            </a:r>
            <a:r>
              <a:rPr lang="en-US" sz="4000" b="1" dirty="0"/>
              <a:t> Batas </a:t>
            </a:r>
            <a:r>
              <a:rPr lang="en-US" sz="4000" b="1" dirty="0" err="1"/>
              <a:t>Terhadap</a:t>
            </a:r>
            <a:r>
              <a:rPr lang="en-US" sz="4000" b="1" dirty="0"/>
              <a:t> </a:t>
            </a:r>
            <a:r>
              <a:rPr lang="en-US" sz="4000" b="1" dirty="0" err="1"/>
              <a:t>Sistem</a:t>
            </a:r>
            <a:r>
              <a:rPr lang="en-US" sz="4000" b="1" dirty="0"/>
              <a:t> </a:t>
            </a:r>
            <a:r>
              <a:rPr lang="en-US" sz="4000" b="1" dirty="0" err="1"/>
              <a:t>Perwakilan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BCD3E-2ACD-8344-B6BB-DF315F4CC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000" dirty="0" err="1"/>
              <a:t>Ambang</a:t>
            </a:r>
            <a:r>
              <a:rPr lang="en-US" sz="2000" dirty="0"/>
              <a:t> </a:t>
            </a:r>
            <a:r>
              <a:rPr lang="en-US" sz="2000" dirty="0" err="1"/>
              <a:t>batas</a:t>
            </a:r>
            <a:r>
              <a:rPr lang="en-US" sz="2000" dirty="0"/>
              <a:t> </a:t>
            </a:r>
            <a:r>
              <a:rPr lang="en-US" sz="2000" dirty="0" err="1"/>
              <a:t>mempengaruhi</a:t>
            </a:r>
            <a:r>
              <a:rPr lang="en-US" sz="2000" dirty="0"/>
              <a:t>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suara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terkonversi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kursi</a:t>
            </a:r>
            <a:endParaRPr lang="en-US" sz="2000" dirty="0"/>
          </a:p>
          <a:p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pemilu</a:t>
            </a:r>
            <a:r>
              <a:rPr lang="en-US" sz="2000" dirty="0"/>
              <a:t> </a:t>
            </a:r>
            <a:r>
              <a:rPr lang="en-US" sz="2000" dirty="0" err="1"/>
              <a:t>proporsional</a:t>
            </a:r>
            <a:r>
              <a:rPr lang="en-US" sz="2000" dirty="0"/>
              <a:t>, </a:t>
            </a:r>
            <a:r>
              <a:rPr lang="en-US" sz="2000" dirty="0" err="1"/>
              <a:t>suara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terkonversi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kursi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suara</a:t>
            </a:r>
            <a:r>
              <a:rPr lang="en-US" sz="2000" dirty="0"/>
              <a:t> </a:t>
            </a:r>
            <a:r>
              <a:rPr lang="en-US" sz="2000" dirty="0" err="1"/>
              <a:t>terbuang</a:t>
            </a:r>
            <a:r>
              <a:rPr lang="en-US" sz="2000" dirty="0"/>
              <a:t> </a:t>
            </a:r>
            <a:r>
              <a:rPr lang="en-US" sz="2000" dirty="0" err="1"/>
              <a:t>dikenal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wasted votes.</a:t>
            </a:r>
          </a:p>
          <a:p>
            <a:r>
              <a:rPr lang="en-US" sz="2000" dirty="0" err="1"/>
              <a:t>Suara</a:t>
            </a:r>
            <a:r>
              <a:rPr lang="en-US" sz="2000" dirty="0"/>
              <a:t> </a:t>
            </a:r>
            <a:r>
              <a:rPr lang="en-US" sz="2000" dirty="0" err="1"/>
              <a:t>terbuang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total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suara</a:t>
            </a:r>
            <a:r>
              <a:rPr lang="en-US" sz="2000" dirty="0"/>
              <a:t> </a:t>
            </a:r>
            <a:r>
              <a:rPr lang="en-US" sz="2000" dirty="0" err="1"/>
              <a:t>sah</a:t>
            </a:r>
            <a:r>
              <a:rPr lang="en-US" sz="2000" dirty="0"/>
              <a:t> </a:t>
            </a:r>
            <a:r>
              <a:rPr lang="en-US" sz="2000" dirty="0" err="1"/>
              <a:t>pemilih</a:t>
            </a:r>
            <a:r>
              <a:rPr lang="en-US" sz="2000" dirty="0"/>
              <a:t> yang </a:t>
            </a:r>
            <a:r>
              <a:rPr lang="en-US" sz="2000" dirty="0" err="1"/>
              <a:t>diberikan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partai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r>
              <a:rPr lang="en-US" sz="2000" dirty="0"/>
              <a:t> dan </a:t>
            </a:r>
            <a:r>
              <a:rPr lang="en-US" sz="2000" dirty="0" err="1"/>
              <a:t>dalam</a:t>
            </a:r>
            <a:r>
              <a:rPr lang="en-US" sz="2000" dirty="0"/>
              <a:t> proses </a:t>
            </a:r>
            <a:r>
              <a:rPr lang="en-US" sz="2000" dirty="0" err="1"/>
              <a:t>penghitungan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suara-kursi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menerima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pun </a:t>
            </a:r>
            <a:r>
              <a:rPr lang="en-US" sz="2000" dirty="0" err="1"/>
              <a:t>kursi</a:t>
            </a:r>
            <a:r>
              <a:rPr lang="en-US" sz="2000" dirty="0"/>
              <a:t> </a:t>
            </a:r>
            <a:r>
              <a:rPr lang="en-US" sz="2000" dirty="0" err="1"/>
              <a:t>perwakilan</a:t>
            </a:r>
            <a:endParaRPr lang="en-US" sz="2000" dirty="0"/>
          </a:p>
          <a:p>
            <a:r>
              <a:rPr lang="en-US" sz="2000" dirty="0" err="1"/>
              <a:t>Suara</a:t>
            </a:r>
            <a:r>
              <a:rPr lang="en-US" sz="2000" dirty="0"/>
              <a:t> </a:t>
            </a:r>
            <a:r>
              <a:rPr lang="en-US" sz="2000" dirty="0" err="1"/>
              <a:t>terbuang</a:t>
            </a:r>
            <a:r>
              <a:rPr lang="en-US" sz="2000" dirty="0"/>
              <a:t> </a:t>
            </a:r>
            <a:r>
              <a:rPr lang="en-US" sz="2000" dirty="0" err="1"/>
              <a:t>mempengaruhi</a:t>
            </a:r>
            <a:r>
              <a:rPr lang="en-US" sz="2000" dirty="0"/>
              <a:t> </a:t>
            </a:r>
            <a:r>
              <a:rPr lang="en-US" sz="2000" dirty="0" err="1"/>
              <a:t>proporsionalitas</a:t>
            </a:r>
            <a:r>
              <a:rPr lang="en-US" sz="2000" dirty="0"/>
              <a:t> </a:t>
            </a:r>
            <a:r>
              <a:rPr lang="en-US" sz="2000" dirty="0" err="1"/>
              <a:t>penghitungan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suara-kursi</a:t>
            </a:r>
            <a:endParaRPr lang="en-US" sz="2000" dirty="0"/>
          </a:p>
          <a:p>
            <a:r>
              <a:rPr lang="en-US" sz="2000" dirty="0" err="1"/>
              <a:t>Deviasi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suara</a:t>
            </a:r>
            <a:r>
              <a:rPr lang="en-US" sz="2000" dirty="0"/>
              <a:t> </a:t>
            </a:r>
            <a:r>
              <a:rPr lang="en-US" sz="2000" dirty="0" err="1"/>
              <a:t>partai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r>
              <a:rPr lang="en-US" sz="2000" dirty="0"/>
              <a:t> (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persentase</a:t>
            </a:r>
            <a:r>
              <a:rPr lang="en-US" sz="2000" dirty="0"/>
              <a:t>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perolehan</a:t>
            </a:r>
            <a:r>
              <a:rPr lang="en-US" sz="2000" dirty="0"/>
              <a:t> </a:t>
            </a:r>
            <a:r>
              <a:rPr lang="en-US" sz="2000" dirty="0" err="1"/>
              <a:t>kursi</a:t>
            </a:r>
            <a:r>
              <a:rPr lang="en-US" sz="2000" dirty="0"/>
              <a:t> (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persentase</a:t>
            </a:r>
            <a:r>
              <a:rPr lang="en-US" sz="2000" dirty="0"/>
              <a:t>)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disproporsionalitas</a:t>
            </a:r>
            <a:r>
              <a:rPr lang="en-US" sz="2000" dirty="0"/>
              <a:t> (</a:t>
            </a:r>
            <a:r>
              <a:rPr lang="en-US" sz="2000" dirty="0" err="1"/>
              <a:t>Lijphart</a:t>
            </a:r>
            <a:r>
              <a:rPr lang="en-US" sz="2000" dirty="0"/>
              <a:t>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74271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006600"/>
            <a:ext cx="12192000" cy="2133600"/>
          </a:xfrm>
          <a:prstGeom prst="rect">
            <a:avLst/>
          </a:prstGeom>
          <a:solidFill>
            <a:schemeClr val="tx1"/>
          </a:solidFill>
        </p:spPr>
        <p:txBody>
          <a:bodyPr vert="horz" lIns="121909" tIns="60953" rIns="121909" bIns="60953" rtlCol="0" anchor="ctr">
            <a:normAutofit/>
          </a:bodyPr>
          <a:lstStyle>
            <a:lvl1pPr algn="ctr" defTabSz="914322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 err="1">
                <a:solidFill>
                  <a:schemeClr val="bg1"/>
                </a:solidFill>
              </a:rPr>
              <a:t>Syarat</a:t>
            </a:r>
            <a:r>
              <a:rPr lang="en-US" sz="5333" b="1" dirty="0">
                <a:solidFill>
                  <a:schemeClr val="bg1"/>
                </a:solidFill>
              </a:rPr>
              <a:t> Minimal </a:t>
            </a:r>
            <a:r>
              <a:rPr lang="en-US" sz="5333" b="1" dirty="0" err="1">
                <a:solidFill>
                  <a:schemeClr val="bg1"/>
                </a:solidFill>
              </a:rPr>
              <a:t>Pencalonan</a:t>
            </a:r>
            <a:r>
              <a:rPr lang="en-US" sz="5333" b="1" dirty="0">
                <a:solidFill>
                  <a:schemeClr val="bg1"/>
                </a:solidFill>
              </a:rPr>
              <a:t> </a:t>
            </a:r>
            <a:r>
              <a:rPr lang="en-US" sz="5333" b="1" dirty="0" err="1">
                <a:solidFill>
                  <a:schemeClr val="bg1"/>
                </a:solidFill>
              </a:rPr>
              <a:t>Presiden</a:t>
            </a:r>
            <a:r>
              <a:rPr lang="en-US" sz="5333" b="1" dirty="0">
                <a:solidFill>
                  <a:schemeClr val="bg1"/>
                </a:solidFill>
              </a:rPr>
              <a:t> dan Wakil </a:t>
            </a:r>
            <a:r>
              <a:rPr lang="en-US" sz="5333" b="1" dirty="0" err="1">
                <a:solidFill>
                  <a:schemeClr val="bg1"/>
                </a:solidFill>
              </a:rPr>
              <a:t>Presiden</a:t>
            </a:r>
            <a:endParaRPr lang="en-US" sz="5333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8" y="5174776"/>
            <a:ext cx="1320792" cy="8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9196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EC340D2-6160-5A4D-A834-033B008B2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Syarat</a:t>
            </a:r>
            <a:r>
              <a:rPr lang="en-US" b="1" dirty="0"/>
              <a:t> Minimal </a:t>
            </a:r>
            <a:r>
              <a:rPr lang="en-US" b="1" dirty="0" err="1"/>
              <a:t>Pencalonan</a:t>
            </a:r>
            <a:r>
              <a:rPr lang="en-US" b="1" dirty="0"/>
              <a:t> </a:t>
            </a:r>
            <a:r>
              <a:rPr lang="en-US" b="1" dirty="0" err="1"/>
              <a:t>Presiden</a:t>
            </a:r>
            <a:r>
              <a:rPr lang="en-US" b="1" dirty="0"/>
              <a:t> dan Wakil </a:t>
            </a:r>
            <a:r>
              <a:rPr lang="en-US" b="1" dirty="0" err="1"/>
              <a:t>Presiden</a:t>
            </a:r>
            <a:endParaRPr lang="en-US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8F8DDCC-CACC-8248-86E9-8F4612542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Syarat</a:t>
            </a:r>
            <a:r>
              <a:rPr lang="en-US" dirty="0"/>
              <a:t> minimal </a:t>
            </a:r>
            <a:r>
              <a:rPr lang="en-US" dirty="0" err="1"/>
              <a:t>pencalonan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dan wakil </a:t>
            </a:r>
            <a:r>
              <a:rPr lang="en-US" dirty="0" err="1"/>
              <a:t>presiden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serentak</a:t>
            </a:r>
            <a:r>
              <a:rPr lang="en-US" dirty="0"/>
              <a:t> dan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presidensial</a:t>
            </a:r>
            <a:endParaRPr lang="en-US" dirty="0"/>
          </a:p>
          <a:p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minimal </a:t>
            </a:r>
            <a:r>
              <a:rPr lang="en-US" dirty="0" err="1"/>
              <a:t>pencalonan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dan wakil </a:t>
            </a:r>
            <a:r>
              <a:rPr lang="en-US" dirty="0" err="1"/>
              <a:t>presiden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pilihan</a:t>
            </a:r>
            <a:endParaRPr lang="en-US" dirty="0"/>
          </a:p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partai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mengusung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calon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dan wakil </a:t>
            </a:r>
            <a:r>
              <a:rPr lang="en-US" dirty="0" err="1"/>
              <a:t>presiden</a:t>
            </a:r>
            <a:endParaRPr lang="en-US" dirty="0"/>
          </a:p>
          <a:p>
            <a:r>
              <a:rPr lang="en-US" dirty="0" err="1"/>
              <a:t>Partai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melewati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proses </a:t>
            </a:r>
            <a:r>
              <a:rPr lang="en-US" dirty="0" err="1"/>
              <a:t>seleksi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2771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006600"/>
            <a:ext cx="12192000" cy="2133600"/>
          </a:xfrm>
          <a:prstGeom prst="rect">
            <a:avLst/>
          </a:prstGeom>
          <a:solidFill>
            <a:schemeClr val="tx1"/>
          </a:solidFill>
        </p:spPr>
        <p:txBody>
          <a:bodyPr vert="horz" lIns="121909" tIns="60953" rIns="121909" bIns="60953" rtlCol="0" anchor="ctr">
            <a:normAutofit/>
          </a:bodyPr>
          <a:lstStyle>
            <a:lvl1pPr algn="ctr" defTabSz="914322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 err="1">
                <a:solidFill>
                  <a:schemeClr val="bg1"/>
                </a:solidFill>
              </a:rPr>
              <a:t>Keterwakilan</a:t>
            </a:r>
            <a:r>
              <a:rPr lang="en-US" sz="5333" b="1" dirty="0">
                <a:solidFill>
                  <a:schemeClr val="bg1"/>
                </a:solidFill>
              </a:rPr>
              <a:t> Perempuan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8" y="5174776"/>
            <a:ext cx="1320792" cy="8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6466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16125-BD71-6F4A-A92B-3E0BF60A7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/>
              <a:t>Memperkuat</a:t>
            </a:r>
            <a:r>
              <a:rPr lang="en-US" sz="4000" b="1" dirty="0"/>
              <a:t> </a:t>
            </a:r>
            <a:r>
              <a:rPr lang="en-US" sz="4000" b="1" dirty="0" err="1"/>
              <a:t>Afirmasi</a:t>
            </a:r>
            <a:r>
              <a:rPr lang="en-US" sz="4000" b="1" dirty="0"/>
              <a:t> </a:t>
            </a:r>
            <a:r>
              <a:rPr lang="en-US" sz="4000" b="1" dirty="0" err="1"/>
              <a:t>Keterwakilan</a:t>
            </a:r>
            <a:r>
              <a:rPr lang="en-US" sz="4000" b="1" dirty="0"/>
              <a:t> </a:t>
            </a:r>
            <a:r>
              <a:rPr lang="en-US" sz="4000" b="1" dirty="0" err="1"/>
              <a:t>Perempuan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4B66A-7899-6243-B3F3-E03FAA392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690687"/>
            <a:ext cx="5116830" cy="4802187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ID" dirty="0"/>
              <a:t>RUU </a:t>
            </a:r>
            <a:r>
              <a:rPr lang="en-ID" dirty="0" err="1"/>
              <a:t>Pemilu</a:t>
            </a:r>
            <a:r>
              <a:rPr lang="en-ID" dirty="0"/>
              <a:t> </a:t>
            </a: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penempatan</a:t>
            </a:r>
            <a:r>
              <a:rPr lang="en-ID" dirty="0"/>
              <a:t> </a:t>
            </a:r>
            <a:r>
              <a:rPr lang="en-ID" dirty="0" err="1"/>
              <a:t>nomor</a:t>
            </a:r>
            <a:r>
              <a:rPr lang="en-ID" dirty="0"/>
              <a:t> </a:t>
            </a:r>
            <a:r>
              <a:rPr lang="en-ID" dirty="0" err="1"/>
              <a:t>urut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di </a:t>
            </a:r>
            <a:r>
              <a:rPr lang="en-ID" dirty="0" err="1"/>
              <a:t>nomoru</a:t>
            </a:r>
            <a:r>
              <a:rPr lang="en-ID" dirty="0"/>
              <a:t> </a:t>
            </a:r>
            <a:r>
              <a:rPr lang="en-ID" dirty="0" err="1"/>
              <a:t>urut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minimal di 30% </a:t>
            </a:r>
            <a:r>
              <a:rPr lang="en-ID" dirty="0" err="1"/>
              <a:t>daerah</a:t>
            </a:r>
            <a:r>
              <a:rPr lang="en-ID" dirty="0"/>
              <a:t> </a:t>
            </a:r>
            <a:r>
              <a:rPr lang="en-ID" dirty="0" err="1"/>
              <a:t>pemlihan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membuka</a:t>
            </a:r>
            <a:r>
              <a:rPr lang="en-ID" dirty="0"/>
              <a:t> </a:t>
            </a:r>
            <a:r>
              <a:rPr lang="en-ID" dirty="0" err="1"/>
              <a:t>peluang</a:t>
            </a:r>
            <a:r>
              <a:rPr lang="en-ID" dirty="0"/>
              <a:t> </a:t>
            </a:r>
            <a:r>
              <a:rPr lang="en-ID" dirty="0" err="1"/>
              <a:t>keterpilihan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;</a:t>
            </a:r>
          </a:p>
          <a:p>
            <a:pPr lvl="0"/>
            <a:r>
              <a:rPr lang="en-ID" dirty="0"/>
              <a:t>RUU </a:t>
            </a:r>
            <a:r>
              <a:rPr lang="en-ID" dirty="0" err="1"/>
              <a:t>Pemilu</a:t>
            </a:r>
            <a:r>
              <a:rPr lang="en-ID" dirty="0"/>
              <a:t> </a:t>
            </a: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ketentun</a:t>
            </a:r>
            <a:r>
              <a:rPr lang="en-ID" dirty="0"/>
              <a:t> </a:t>
            </a:r>
            <a:r>
              <a:rPr lang="en-ID" dirty="0" err="1"/>
              <a:t>diskualifikasi</a:t>
            </a:r>
            <a:r>
              <a:rPr lang="en-ID" dirty="0"/>
              <a:t> </a:t>
            </a:r>
            <a:r>
              <a:rPr lang="en-ID" dirty="0" err="1"/>
              <a:t>partai</a:t>
            </a:r>
            <a:r>
              <a:rPr lang="en-ID" dirty="0"/>
              <a:t> </a:t>
            </a:r>
            <a:r>
              <a:rPr lang="en-ID" dirty="0" err="1"/>
              <a:t>politik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pencalonan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30% </a:t>
            </a:r>
            <a:r>
              <a:rPr lang="en-ID" dirty="0" err="1"/>
              <a:t>dalam</a:t>
            </a:r>
            <a:r>
              <a:rPr lang="en-ID" dirty="0"/>
              <a:t> daftar </a:t>
            </a:r>
            <a:r>
              <a:rPr lang="en-ID" dirty="0" err="1"/>
              <a:t>calon</a:t>
            </a:r>
            <a:r>
              <a:rPr lang="en-ID" dirty="0"/>
              <a:t> yang </a:t>
            </a:r>
            <a:r>
              <a:rPr lang="en-ID" dirty="0" err="1"/>
              <a:t>selama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berada</a:t>
            </a:r>
            <a:r>
              <a:rPr lang="en-ID" dirty="0"/>
              <a:t> pada </a:t>
            </a:r>
            <a:r>
              <a:rPr lang="en-ID" dirty="0" err="1"/>
              <a:t>Peraturan</a:t>
            </a:r>
            <a:r>
              <a:rPr lang="en-ID" dirty="0"/>
              <a:t> KPU;</a:t>
            </a:r>
          </a:p>
          <a:p>
            <a:pPr lvl="0"/>
            <a:r>
              <a:rPr lang="en-ID" dirty="0" err="1"/>
              <a:t>Kebijakan</a:t>
            </a:r>
            <a:r>
              <a:rPr lang="en-ID" dirty="0"/>
              <a:t> </a:t>
            </a:r>
            <a:r>
              <a:rPr lang="en-ID" dirty="0" err="1"/>
              <a:t>afirmasi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pemilu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berhenti</a:t>
            </a:r>
            <a:r>
              <a:rPr lang="en-ID" dirty="0"/>
              <a:t> pada level </a:t>
            </a:r>
            <a:r>
              <a:rPr lang="en-ID" dirty="0" err="1"/>
              <a:t>pencalonan</a:t>
            </a:r>
            <a:r>
              <a:rPr lang="en-ID" dirty="0"/>
              <a:t> minimal 30%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daftar </a:t>
            </a:r>
            <a:r>
              <a:rPr lang="en-ID" dirty="0" err="1"/>
              <a:t>calon</a:t>
            </a:r>
            <a:r>
              <a:rPr lang="en-ID" dirty="0"/>
              <a:t> yang </a:t>
            </a:r>
            <a:r>
              <a:rPr lang="en-ID" dirty="0" err="1"/>
              <a:t>diajukan</a:t>
            </a:r>
            <a:r>
              <a:rPr lang="en-ID" dirty="0"/>
              <a:t> oleh </a:t>
            </a:r>
            <a:r>
              <a:rPr lang="en-ID" dirty="0" err="1"/>
              <a:t>partai</a:t>
            </a:r>
            <a:r>
              <a:rPr lang="en-ID" dirty="0"/>
              <a:t> </a:t>
            </a:r>
            <a:r>
              <a:rPr lang="en-ID" dirty="0" err="1"/>
              <a:t>politik</a:t>
            </a:r>
            <a:r>
              <a:rPr lang="en-ID" dirty="0"/>
              <a:t>. </a:t>
            </a:r>
            <a:r>
              <a:rPr lang="en-ID" dirty="0" err="1"/>
              <a:t>Afirmasi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hadir</a:t>
            </a:r>
            <a:r>
              <a:rPr lang="en-ID" dirty="0"/>
              <a:t> pada arena </a:t>
            </a:r>
            <a:r>
              <a:rPr lang="en-ID" dirty="0" err="1"/>
              <a:t>kampanye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bantuan</a:t>
            </a:r>
            <a:r>
              <a:rPr lang="en-ID" dirty="0"/>
              <a:t> dana negara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memfasilitasi</a:t>
            </a:r>
            <a:r>
              <a:rPr lang="en-ID" dirty="0"/>
              <a:t> </a:t>
            </a:r>
            <a:r>
              <a:rPr lang="en-ID" dirty="0" err="1"/>
              <a:t>kampanye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iklan</a:t>
            </a:r>
            <a:r>
              <a:rPr lang="en-ID" dirty="0"/>
              <a:t> di media </a:t>
            </a:r>
            <a:r>
              <a:rPr lang="en-ID" dirty="0" err="1"/>
              <a:t>massa</a:t>
            </a:r>
            <a:r>
              <a:rPr lang="en-ID" dirty="0"/>
              <a:t> </a:t>
            </a:r>
            <a:r>
              <a:rPr lang="en-ID" dirty="0" err="1"/>
              <a:t>cetak</a:t>
            </a:r>
            <a:r>
              <a:rPr lang="en-ID" dirty="0"/>
              <a:t>/</a:t>
            </a:r>
            <a:r>
              <a:rPr lang="en-ID" dirty="0" err="1"/>
              <a:t>elektronik</a:t>
            </a:r>
            <a:r>
              <a:rPr lang="en-ID" dirty="0"/>
              <a:t> dan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peraga</a:t>
            </a:r>
            <a:r>
              <a:rPr lang="en-ID" dirty="0"/>
              <a:t> minimal 30%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calon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legislatif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di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partai</a:t>
            </a:r>
            <a:r>
              <a:rPr lang="en-ID" dirty="0"/>
              <a:t> </a:t>
            </a:r>
            <a:r>
              <a:rPr lang="en-ID" dirty="0" err="1"/>
              <a:t>politik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81BD8E8-9EBA-114E-9EFD-0DB6BDB90790}"/>
              </a:ext>
            </a:extLst>
          </p:cNvPr>
          <p:cNvGraphicFramePr/>
          <p:nvPr/>
        </p:nvGraphicFramePr>
        <p:xfrm>
          <a:off x="5440680" y="1690686"/>
          <a:ext cx="6286500" cy="4378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E154ED-CAD7-B14E-B5B7-1278019E45C5}"/>
              </a:ext>
            </a:extLst>
          </p:cNvPr>
          <p:cNvSpPr txBox="1"/>
          <p:nvPr/>
        </p:nvSpPr>
        <p:spPr>
          <a:xfrm>
            <a:off x="7532370" y="1348462"/>
            <a:ext cx="2275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</a:t>
            </a:r>
            <a:r>
              <a:rPr lang="en-US" dirty="0" err="1"/>
              <a:t>Pemilu</a:t>
            </a:r>
            <a:r>
              <a:rPr lang="en-US" dirty="0"/>
              <a:t> DPR 2019</a:t>
            </a:r>
          </a:p>
        </p:txBody>
      </p:sp>
    </p:spTree>
    <p:extLst>
      <p:ext uri="{BB962C8B-B14F-4D97-AF65-F5344CB8AC3E}">
        <p14:creationId xmlns:p14="http://schemas.microsoft.com/office/powerpoint/2010/main" val="3857890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006600"/>
            <a:ext cx="12192000" cy="2133600"/>
          </a:xfrm>
          <a:prstGeom prst="rect">
            <a:avLst/>
          </a:prstGeom>
          <a:solidFill>
            <a:schemeClr val="tx1"/>
          </a:solidFill>
        </p:spPr>
        <p:txBody>
          <a:bodyPr vert="horz" lIns="121909" tIns="60953" rIns="121909" bIns="60953" rtlCol="0" anchor="ctr">
            <a:normAutofit/>
          </a:bodyPr>
          <a:lstStyle>
            <a:lvl1pPr algn="ctr" defTabSz="914322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 err="1">
                <a:solidFill>
                  <a:schemeClr val="bg1"/>
                </a:solidFill>
              </a:rPr>
              <a:t>Teknologi</a:t>
            </a:r>
            <a:r>
              <a:rPr lang="en-US" sz="5333" b="1" dirty="0">
                <a:solidFill>
                  <a:schemeClr val="bg1"/>
                </a:solidFill>
              </a:rPr>
              <a:t> </a:t>
            </a:r>
            <a:r>
              <a:rPr lang="en-US" sz="5333" b="1" dirty="0" err="1">
                <a:solidFill>
                  <a:schemeClr val="bg1"/>
                </a:solidFill>
              </a:rPr>
              <a:t>Pemilu</a:t>
            </a:r>
            <a:endParaRPr lang="en-US" sz="5333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8" y="5174776"/>
            <a:ext cx="1320792" cy="8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19657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93A12A-DEA1-A847-BB15-B89D63F1C55A}"/>
              </a:ext>
            </a:extLst>
          </p:cNvPr>
          <p:cNvGraphicFramePr>
            <a:graphicFrameLocks noGrp="1"/>
          </p:cNvGraphicFramePr>
          <p:nvPr/>
        </p:nvGraphicFramePr>
        <p:xfrm>
          <a:off x="676913" y="3760103"/>
          <a:ext cx="11334040" cy="2514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808">
                  <a:extLst>
                    <a:ext uri="{9D8B030D-6E8A-4147-A177-3AD203B41FA5}">
                      <a16:colId xmlns:a16="http://schemas.microsoft.com/office/drawing/2014/main" val="896077409"/>
                    </a:ext>
                  </a:extLst>
                </a:gridCol>
                <a:gridCol w="2266808">
                  <a:extLst>
                    <a:ext uri="{9D8B030D-6E8A-4147-A177-3AD203B41FA5}">
                      <a16:colId xmlns:a16="http://schemas.microsoft.com/office/drawing/2014/main" val="976286289"/>
                    </a:ext>
                  </a:extLst>
                </a:gridCol>
                <a:gridCol w="2266808">
                  <a:extLst>
                    <a:ext uri="{9D8B030D-6E8A-4147-A177-3AD203B41FA5}">
                      <a16:colId xmlns:a16="http://schemas.microsoft.com/office/drawing/2014/main" val="459426389"/>
                    </a:ext>
                  </a:extLst>
                </a:gridCol>
                <a:gridCol w="2266808">
                  <a:extLst>
                    <a:ext uri="{9D8B030D-6E8A-4147-A177-3AD203B41FA5}">
                      <a16:colId xmlns:a16="http://schemas.microsoft.com/office/drawing/2014/main" val="2121003934"/>
                    </a:ext>
                  </a:extLst>
                </a:gridCol>
                <a:gridCol w="2266808">
                  <a:extLst>
                    <a:ext uri="{9D8B030D-6E8A-4147-A177-3AD203B41FA5}">
                      <a16:colId xmlns:a16="http://schemas.microsoft.com/office/drawing/2014/main" val="178981757"/>
                    </a:ext>
                  </a:extLst>
                </a:gridCol>
              </a:tblGrid>
              <a:tr h="34294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BRAZIL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KENYA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JERMAN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BELANDA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PERANCIS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948590"/>
                  </a:ext>
                </a:extLst>
              </a:tr>
              <a:tr h="2171406"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/>
                        <a:t>Peroses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pemungutan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penghitungan</a:t>
                      </a:r>
                      <a:r>
                        <a:rPr lang="en-US" sz="1400" dirty="0"/>
                        <a:t>, dan </a:t>
                      </a:r>
                      <a:r>
                        <a:rPr lang="en-US" sz="1400" dirty="0" err="1"/>
                        <a:t>rekapitulasi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suara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melibatkan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banyak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pekerja</a:t>
                      </a:r>
                      <a:r>
                        <a:rPr lang="en-US" sz="1400" dirty="0"/>
                        <a:t> dan </a:t>
                      </a:r>
                      <a:r>
                        <a:rPr lang="en-US" sz="1400" dirty="0" err="1"/>
                        <a:t>potensi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manipulasi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suara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menjadi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latar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belakang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dibalik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penggunaan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electronic voting machine </a:t>
                      </a:r>
                      <a:r>
                        <a:rPr lang="en-US" sz="1400" i="0" dirty="0"/>
                        <a:t>(EVM)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/>
                        <a:t>Terjadinya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pengelembungan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suara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berujung</a:t>
                      </a:r>
                      <a:r>
                        <a:rPr lang="en-US" sz="1400" dirty="0"/>
                        <a:t> pada </a:t>
                      </a:r>
                      <a:r>
                        <a:rPr lang="en-US" sz="1400" dirty="0" err="1"/>
                        <a:t>konflik</a:t>
                      </a:r>
                      <a:r>
                        <a:rPr lang="en-US" sz="1400" dirty="0"/>
                        <a:t> di </a:t>
                      </a:r>
                      <a:r>
                        <a:rPr lang="en-US" sz="1400" dirty="0" err="1"/>
                        <a:t>Pemilu</a:t>
                      </a:r>
                      <a:r>
                        <a:rPr lang="en-US" sz="1400" dirty="0"/>
                        <a:t> 2007, </a:t>
                      </a:r>
                      <a:r>
                        <a:rPr lang="en-US" sz="1400" dirty="0" err="1"/>
                        <a:t>menjadi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pembelajaran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bagi</a:t>
                      </a:r>
                      <a:r>
                        <a:rPr lang="en-US" sz="1400" dirty="0"/>
                        <a:t> Kenya </a:t>
                      </a:r>
                      <a:r>
                        <a:rPr lang="en-US" sz="1400" dirty="0" err="1"/>
                        <a:t>untuk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mengadopsi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result transmission system </a:t>
                      </a:r>
                      <a:r>
                        <a:rPr lang="en-US" sz="1400" i="0" dirty="0"/>
                        <a:t>(RTS) </a:t>
                      </a:r>
                      <a:r>
                        <a:rPr lang="en-US" sz="1400" i="0" dirty="0" err="1"/>
                        <a:t>atau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1" dirty="0"/>
                        <a:t>e-recap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/>
                        <a:t>Keluarnya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putusan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Mahakmah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Konstitusi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Jerman</a:t>
                      </a:r>
                      <a:r>
                        <a:rPr lang="en-US" sz="1400" dirty="0"/>
                        <a:t> yang </a:t>
                      </a:r>
                      <a:r>
                        <a:rPr lang="en-US" sz="1400" dirty="0" err="1"/>
                        <a:t>menilai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penggunaan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e-voting </a:t>
                      </a:r>
                      <a:r>
                        <a:rPr lang="en-US" sz="1400" i="0" dirty="0" err="1"/>
                        <a:t>bertentangan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dengan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prinsip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kerahasian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pemilih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menjadi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latar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belakang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kembalinya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pemungutan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suara</a:t>
                      </a:r>
                      <a:r>
                        <a:rPr lang="en-US" sz="1400" i="0" dirty="0"/>
                        <a:t> manual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/>
                        <a:t>Munculnya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glombang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protes</a:t>
                      </a:r>
                      <a:r>
                        <a:rPr lang="en-US" sz="1400" dirty="0"/>
                        <a:t> dan </a:t>
                      </a:r>
                      <a:r>
                        <a:rPr lang="en-US" sz="1400" dirty="0" err="1"/>
                        <a:t>kampanye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“we don’t trust the machine” </a:t>
                      </a:r>
                      <a:r>
                        <a:rPr lang="en-US" sz="1400" i="0" dirty="0" err="1"/>
                        <a:t>untuk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mempertanyakan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penggunaan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1" dirty="0"/>
                        <a:t>e-voting </a:t>
                      </a:r>
                      <a:r>
                        <a:rPr lang="en-US" sz="1400" i="0" dirty="0"/>
                        <a:t>di </a:t>
                      </a:r>
                      <a:r>
                        <a:rPr lang="en-US" sz="1400" i="0" dirty="0" err="1"/>
                        <a:t>Belanda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/>
                        <a:t>Penggunaan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e-voting </a:t>
                      </a:r>
                      <a:r>
                        <a:rPr lang="en-US" sz="1400" i="0" dirty="0" err="1"/>
                        <a:t>untuk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pemilih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diluar</a:t>
                      </a:r>
                      <a:r>
                        <a:rPr lang="en-US" sz="1400" i="0" dirty="0"/>
                        <a:t> negeri </a:t>
                      </a:r>
                      <a:r>
                        <a:rPr lang="en-US" sz="1400" i="0" dirty="0" err="1"/>
                        <a:t>dibatalkan</a:t>
                      </a:r>
                      <a:r>
                        <a:rPr lang="en-US" sz="1400" i="0" dirty="0"/>
                        <a:t> oleh </a:t>
                      </a:r>
                      <a:r>
                        <a:rPr lang="en-US" sz="1400" i="0" dirty="0" err="1"/>
                        <a:t>pemerintahan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Perancis</a:t>
                      </a:r>
                      <a:r>
                        <a:rPr lang="en-US" sz="1400" i="0" dirty="0"/>
                        <a:t> </a:t>
                      </a:r>
                      <a:r>
                        <a:rPr lang="en-US" sz="1400" i="0" dirty="0" err="1"/>
                        <a:t>menj</a:t>
                      </a:r>
                      <a:r>
                        <a:rPr lang="en-US" sz="1400" dirty="0" err="1"/>
                        <a:t>elang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beberapa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bulan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sebelum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pemilu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untuk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meminimalisir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resiko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cyber attack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983399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11766DD-44A5-E84B-8382-7BCFC0129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973" y="177630"/>
            <a:ext cx="10515600" cy="989685"/>
          </a:xfrm>
        </p:spPr>
        <p:txBody>
          <a:bodyPr>
            <a:normAutofit/>
          </a:bodyPr>
          <a:lstStyle/>
          <a:p>
            <a:r>
              <a:rPr lang="en-US" b="1" dirty="0" err="1"/>
              <a:t>Konteks</a:t>
            </a:r>
            <a:r>
              <a:rPr lang="en-US" b="1" dirty="0"/>
              <a:t> </a:t>
            </a:r>
            <a:r>
              <a:rPr lang="en-US" b="1" dirty="0" err="1"/>
              <a:t>Penggunaan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Pemilu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F6E6F-8B7F-AF43-AF73-72B4B7831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276"/>
            <a:ext cx="11207044" cy="3062465"/>
          </a:xfrm>
        </p:spPr>
        <p:txBody>
          <a:bodyPr>
            <a:noAutofit/>
          </a:bodyPr>
          <a:lstStyle/>
          <a:p>
            <a:r>
              <a:rPr lang="en-US" sz="1800" dirty="0" err="1"/>
              <a:t>Teknologi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“</a:t>
            </a:r>
            <a:r>
              <a:rPr lang="en-US" sz="1800" dirty="0" err="1"/>
              <a:t>alat</a:t>
            </a:r>
            <a:r>
              <a:rPr lang="en-US" sz="1800" dirty="0"/>
              <a:t>”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mencapai</a:t>
            </a:r>
            <a:r>
              <a:rPr lang="en-US" sz="1800" dirty="0"/>
              <a:t> </a:t>
            </a:r>
            <a:r>
              <a:rPr lang="en-US" sz="1800" dirty="0" err="1"/>
              <a:t>tujuan</a:t>
            </a:r>
            <a:r>
              <a:rPr lang="en-US" sz="1800" dirty="0"/>
              <a:t> </a:t>
            </a:r>
            <a:r>
              <a:rPr lang="en-US" sz="1800" dirty="0" err="1"/>
              <a:t>tertentu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pemilu</a:t>
            </a:r>
            <a:r>
              <a:rPr lang="en-US" sz="1800" dirty="0"/>
              <a:t> salah </a:t>
            </a:r>
            <a:r>
              <a:rPr lang="en-US" sz="1800" dirty="0" err="1"/>
              <a:t>satunya</a:t>
            </a:r>
            <a:r>
              <a:rPr lang="en-US" sz="1800" dirty="0"/>
              <a:t> </a:t>
            </a:r>
            <a:r>
              <a:rPr lang="en-US" sz="1800" dirty="0" err="1"/>
              <a:t>menciptakan</a:t>
            </a:r>
            <a:r>
              <a:rPr lang="en-US" sz="1800" dirty="0"/>
              <a:t> </a:t>
            </a:r>
            <a:r>
              <a:rPr lang="en-US" sz="1800" dirty="0" err="1"/>
              <a:t>pemilu</a:t>
            </a:r>
            <a:r>
              <a:rPr lang="en-US" sz="1800" dirty="0"/>
              <a:t> yang </a:t>
            </a:r>
            <a:r>
              <a:rPr lang="en-US" sz="1800" dirty="0" err="1"/>
              <a:t>berkualitas</a:t>
            </a:r>
            <a:r>
              <a:rPr lang="en-US" sz="1800" dirty="0"/>
              <a:t> dan </a:t>
            </a:r>
            <a:r>
              <a:rPr lang="en-US" sz="1800" dirty="0" err="1"/>
              <a:t>berintegritas</a:t>
            </a:r>
            <a:r>
              <a:rPr lang="en-US" sz="1800" dirty="0"/>
              <a:t>. </a:t>
            </a:r>
          </a:p>
          <a:p>
            <a:r>
              <a:rPr lang="en-US" sz="1800" dirty="0"/>
              <a:t>Salah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prinsip</a:t>
            </a:r>
            <a:r>
              <a:rPr lang="en-US" sz="1800" dirty="0"/>
              <a:t> </a:t>
            </a:r>
            <a:r>
              <a:rPr lang="en-US" sz="1800" i="1" dirty="0"/>
              <a:t>electoral integrity </a:t>
            </a:r>
            <a:r>
              <a:rPr lang="en-US" sz="1800" dirty="0" err="1"/>
              <a:t>ialah</a:t>
            </a:r>
            <a:r>
              <a:rPr lang="en-US" sz="1800" dirty="0"/>
              <a:t> </a:t>
            </a:r>
            <a:r>
              <a:rPr lang="en-US" sz="1800" i="1" dirty="0"/>
              <a:t>transparency </a:t>
            </a:r>
            <a:r>
              <a:rPr lang="en-US" sz="1800" dirty="0"/>
              <a:t>dan </a:t>
            </a:r>
            <a:r>
              <a:rPr lang="en-US" sz="1800" i="1" dirty="0"/>
              <a:t>accountability </a:t>
            </a:r>
            <a:r>
              <a:rPr lang="en-US" sz="1800" dirty="0"/>
              <a:t>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memanfaatkan</a:t>
            </a:r>
            <a:r>
              <a:rPr lang="en-US" sz="1800" dirty="0"/>
              <a:t> </a:t>
            </a:r>
            <a:r>
              <a:rPr lang="en-US" sz="1800" dirty="0" err="1"/>
              <a:t>teknologi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mencapai</a:t>
            </a:r>
            <a:r>
              <a:rPr lang="en-US" sz="1800" dirty="0"/>
              <a:t> dan </a:t>
            </a:r>
            <a:r>
              <a:rPr lang="en-US" sz="1800" dirty="0" err="1"/>
              <a:t>meningkatkan</a:t>
            </a:r>
            <a:r>
              <a:rPr lang="en-US" sz="1800" dirty="0"/>
              <a:t> </a:t>
            </a:r>
            <a:r>
              <a:rPr lang="en-US" sz="1800" dirty="0" err="1"/>
              <a:t>integritas</a:t>
            </a:r>
            <a:r>
              <a:rPr lang="en-US" sz="1800" dirty="0"/>
              <a:t> </a:t>
            </a:r>
            <a:r>
              <a:rPr lang="en-US" sz="1800" dirty="0" err="1"/>
              <a:t>pemilu</a:t>
            </a:r>
            <a:r>
              <a:rPr lang="en-US" sz="1800" dirty="0"/>
              <a:t>. </a:t>
            </a:r>
          </a:p>
          <a:p>
            <a:r>
              <a:rPr lang="en-US" sz="1800" dirty="0" err="1"/>
              <a:t>Teknologi</a:t>
            </a:r>
            <a:r>
              <a:rPr lang="en-US" sz="1800" dirty="0"/>
              <a:t> </a:t>
            </a:r>
            <a:r>
              <a:rPr lang="en-US" sz="1800" dirty="0" err="1"/>
              <a:t>diposisikan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alat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membantu</a:t>
            </a:r>
            <a:r>
              <a:rPr lang="en-US" sz="1800" dirty="0"/>
              <a:t> </a:t>
            </a:r>
            <a:r>
              <a:rPr lang="en-US" sz="1800" i="1" dirty="0"/>
              <a:t>electoral governance</a:t>
            </a:r>
          </a:p>
          <a:p>
            <a:pPr lvl="1"/>
            <a:r>
              <a:rPr lang="en-US" sz="1800" dirty="0" err="1"/>
              <a:t>Mempermudah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 </a:t>
            </a:r>
            <a:r>
              <a:rPr lang="en-US" sz="1800" dirty="0" err="1"/>
              <a:t>penyelenggara</a:t>
            </a:r>
            <a:r>
              <a:rPr lang="en-US" sz="1800" dirty="0"/>
              <a:t>; </a:t>
            </a:r>
          </a:p>
          <a:p>
            <a:pPr lvl="1"/>
            <a:r>
              <a:rPr lang="en-US" sz="1800" dirty="0" err="1"/>
              <a:t>Efisiensi</a:t>
            </a:r>
            <a:r>
              <a:rPr lang="en-US" sz="1800" dirty="0"/>
              <a:t> dan </a:t>
            </a:r>
            <a:r>
              <a:rPr lang="en-US" sz="1800" dirty="0" err="1"/>
              <a:t>efektivitas</a:t>
            </a:r>
            <a:r>
              <a:rPr lang="en-US" sz="1800" dirty="0"/>
              <a:t> </a:t>
            </a:r>
            <a:r>
              <a:rPr lang="en-US" sz="1800" dirty="0" err="1"/>
              <a:t>penyelenggaraan</a:t>
            </a:r>
            <a:r>
              <a:rPr lang="en-US" sz="1800" dirty="0"/>
              <a:t> </a:t>
            </a:r>
            <a:r>
              <a:rPr lang="en-US" sz="1800" dirty="0" err="1"/>
              <a:t>pemilu</a:t>
            </a:r>
            <a:r>
              <a:rPr lang="en-US" sz="1800" dirty="0"/>
              <a:t>;  </a:t>
            </a:r>
          </a:p>
          <a:p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teknologi</a:t>
            </a:r>
            <a:r>
              <a:rPr lang="en-US" sz="1800" dirty="0"/>
              <a:t> yang ideal dan </a:t>
            </a:r>
            <a:r>
              <a:rPr lang="en-US" sz="1800" dirty="0" err="1"/>
              <a:t>terbaik</a:t>
            </a:r>
            <a:r>
              <a:rPr lang="en-US" sz="1800" dirty="0"/>
              <a:t>, yang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penggunaan</a:t>
            </a:r>
            <a:r>
              <a:rPr lang="en-US" sz="1800" dirty="0"/>
              <a:t> </a:t>
            </a:r>
            <a:r>
              <a:rPr lang="en-US" sz="1800" dirty="0" err="1"/>
              <a:t>teknologi</a:t>
            </a:r>
            <a:r>
              <a:rPr lang="en-US" sz="1800" dirty="0"/>
              <a:t> </a:t>
            </a:r>
            <a:r>
              <a:rPr lang="en-US" sz="1800" dirty="0" err="1"/>
              <a:t>pemilu</a:t>
            </a:r>
            <a:r>
              <a:rPr lang="en-US" sz="1800" dirty="0"/>
              <a:t> yang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kebutuhan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AA4CC5-94E0-5146-8B29-D5F16F38E1D2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E259A5F-A3FB-B749-A2F4-AA3CCACC8E39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0AB44E9-B8EF-2046-A979-77ED30D846A8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C2FF335-FB13-724D-B232-1641E8A3F1C5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555BEEE-4BA2-6C4C-B7D1-ACF9A693D143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9164E54-CFC6-374F-94AF-ADC581D94FEE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360A717-0FC0-8748-AAF7-742AB5DD80BB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43A82A9-5F1F-B644-A2C0-B582E42176FB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AF1799D-7A00-D749-8326-E19B7F10716A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C8BCE3F-D14D-4E4D-B76F-183090120482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1038B189-B625-4841-82F6-C347AE6C65A7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69DE5D01-6175-2547-BF87-A931549067A9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BF4B033-E75E-064B-B0E1-6AA99325D506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4B0AFD1-CC27-8D4A-8B49-0E5568F94A7B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77D9309-CAD9-F748-95E8-3BC8111E63B2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4144457-15EC-B241-A9D9-ABE952EC89A6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D1B7980-57DD-C142-BDA7-0905133AAF8A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4864A-BBA2-4444-8C3F-A12860AE9553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7485A0C-D50D-EA4A-88E5-ADE531FEAC66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AC113-9CB4-7046-AE57-1214DA047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Sistematika</a:t>
            </a:r>
            <a:r>
              <a:rPr lang="en-US" dirty="0"/>
              <a:t> RUU </a:t>
            </a:r>
            <a:r>
              <a:rPr lang="en-US" dirty="0" err="1"/>
              <a:t>Pemilu</a:t>
            </a:r>
            <a:endParaRPr lang="en-US" dirty="0"/>
          </a:p>
          <a:p>
            <a:r>
              <a:rPr lang="en-US" dirty="0" err="1"/>
              <a:t>Keserentakan</a:t>
            </a:r>
            <a:r>
              <a:rPr lang="en-US" dirty="0"/>
              <a:t> </a:t>
            </a:r>
            <a:r>
              <a:rPr lang="en-US" dirty="0" err="1"/>
              <a:t>Pemilu</a:t>
            </a:r>
            <a:endParaRPr lang="en-US" dirty="0"/>
          </a:p>
          <a:p>
            <a:r>
              <a:rPr lang="en-US" dirty="0" err="1"/>
              <a:t>Ambang</a:t>
            </a:r>
            <a:r>
              <a:rPr lang="en-US" dirty="0"/>
              <a:t> Batas </a:t>
            </a:r>
            <a:r>
              <a:rPr lang="en-US" dirty="0" err="1"/>
              <a:t>Parlemen</a:t>
            </a:r>
            <a:endParaRPr lang="en-US" dirty="0"/>
          </a:p>
          <a:p>
            <a:r>
              <a:rPr lang="en-US" dirty="0" err="1"/>
              <a:t>Syarat</a:t>
            </a:r>
            <a:r>
              <a:rPr lang="en-US" dirty="0"/>
              <a:t> minimal </a:t>
            </a:r>
            <a:r>
              <a:rPr lang="en-US" dirty="0" err="1"/>
              <a:t>pencalonan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dan wakil </a:t>
            </a:r>
            <a:r>
              <a:rPr lang="en-US" dirty="0" err="1"/>
              <a:t>presiden</a:t>
            </a:r>
            <a:endParaRPr lang="en-US" dirty="0"/>
          </a:p>
          <a:p>
            <a:r>
              <a:rPr lang="en-US" dirty="0" err="1"/>
              <a:t>Keterwakilan</a:t>
            </a:r>
            <a:r>
              <a:rPr lang="en-US" dirty="0"/>
              <a:t> </a:t>
            </a:r>
            <a:r>
              <a:rPr lang="en-US" dirty="0" err="1"/>
              <a:t>perempuan</a:t>
            </a:r>
            <a:endParaRPr lang="en-US" dirty="0"/>
          </a:p>
          <a:p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pemilu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12B34D-CD95-3041-A4A5-0EA73DBE3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57200"/>
            <a:ext cx="3932237" cy="5411788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3600" dirty="0"/>
              <a:t>Outline</a:t>
            </a:r>
          </a:p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6DF7953-7D3C-EC4B-9DD2-EE04C58B1F1D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C31DAE2-8618-5846-9DAF-F286B9EA9A7A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84CF000-F6E7-D349-B0CE-A3FBD322AE52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DB3199A-248B-6D43-9C3A-45FF98B08248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1B75F7E-69AF-9440-BB24-A05A356E8C8D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4A9971F2-B862-724B-A941-75C41A2EAF40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500ABDB-759F-7149-AF9C-5F869E97D4BE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A344E08-E251-484E-BC01-EA300BCE2640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8EFE21B-B431-6B47-A660-BAFB18F10CE3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9DCD630-3068-7C40-A1C0-A68A0D3D96A2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1E3C7B8-89E0-C448-9221-66CDDBE856A8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792E210-69D3-9C46-A44E-54B9CAFF23B2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C34AE98-EFA6-4C40-A067-ED95B3530238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89DD135-6F90-1944-B8E9-B2F854497959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1F23C67-B49D-5744-BF17-86A1384CEEEC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377BDE8-A1B7-E048-A63C-47685C8285BC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F3DEBC2-D9A4-D745-AB6D-E9BF43BD774C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3ED1855-D88C-8641-9B34-3B9AA8CDEF6E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2BD0442C-E6A5-7948-94A6-C58189BB2A77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E2079C-725B-1C4A-A88C-4E1E89013C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6" y="78630"/>
            <a:ext cx="1263644" cy="12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02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6" name="Group 5"/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9" name="Oval 18"/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4" name="Oval 13"/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45C316-5F2D-6949-A14F-8FACD7E5D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696" y="788861"/>
            <a:ext cx="9245264" cy="56719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7C11122-33F4-AF4E-928F-56D1DD141E84}"/>
              </a:ext>
            </a:extLst>
          </p:cNvPr>
          <p:cNvSpPr/>
          <p:nvPr/>
        </p:nvSpPr>
        <p:spPr>
          <a:xfrm>
            <a:off x="2354180" y="243759"/>
            <a:ext cx="73309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200" b="1" dirty="0" err="1">
                <a:latin typeface="Frutiger"/>
              </a:rPr>
              <a:t>Siklus</a:t>
            </a:r>
            <a:r>
              <a:rPr lang="en-ID" sz="2200" b="1" dirty="0">
                <a:latin typeface="Frutiger"/>
              </a:rPr>
              <a:t> </a:t>
            </a:r>
            <a:r>
              <a:rPr lang="en-ID" sz="2200" b="1" dirty="0" err="1">
                <a:latin typeface="Frutiger"/>
              </a:rPr>
              <a:t>Mempersiapkan</a:t>
            </a:r>
            <a:r>
              <a:rPr lang="en-ID" sz="2200" b="1" dirty="0">
                <a:latin typeface="Frutiger"/>
              </a:rPr>
              <a:t> dan </a:t>
            </a:r>
            <a:r>
              <a:rPr lang="en-ID" sz="2200" b="1" dirty="0" err="1">
                <a:latin typeface="Frutiger"/>
              </a:rPr>
              <a:t>Evaluasi</a:t>
            </a:r>
            <a:r>
              <a:rPr lang="en-ID" sz="2200" b="1" dirty="0">
                <a:latin typeface="Frutiger"/>
              </a:rPr>
              <a:t> </a:t>
            </a:r>
            <a:r>
              <a:rPr lang="en-ID" sz="2200" b="1" dirty="0" err="1">
                <a:latin typeface="Frutiger"/>
              </a:rPr>
              <a:t>Teknologi</a:t>
            </a:r>
            <a:r>
              <a:rPr lang="en-ID" sz="2200" b="1" dirty="0">
                <a:latin typeface="Frutiger"/>
              </a:rPr>
              <a:t> </a:t>
            </a:r>
            <a:r>
              <a:rPr lang="en-ID" sz="2200" b="1" dirty="0" err="1">
                <a:latin typeface="Frutiger"/>
              </a:rPr>
              <a:t>Pungut-Hitung</a:t>
            </a:r>
            <a:r>
              <a:rPr lang="en-ID" sz="2200" b="1" dirty="0">
                <a:latin typeface="Frutiger"/>
              </a:rPr>
              <a:t> </a:t>
            </a:r>
            <a:endParaRPr lang="en-ID" sz="2200" b="1" dirty="0"/>
          </a:p>
        </p:txBody>
      </p:sp>
    </p:spTree>
    <p:extLst>
      <p:ext uri="{BB962C8B-B14F-4D97-AF65-F5344CB8AC3E}">
        <p14:creationId xmlns:p14="http://schemas.microsoft.com/office/powerpoint/2010/main" val="4125808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E42531-4562-B042-9450-8664D19A3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337"/>
            <a:ext cx="10515600" cy="923803"/>
          </a:xfrm>
        </p:spPr>
        <p:txBody>
          <a:bodyPr/>
          <a:lstStyle/>
          <a:p>
            <a:pPr algn="ctr"/>
            <a:r>
              <a:rPr lang="en-US" b="1"/>
              <a:t>Identifikasi Masalah</a:t>
            </a:r>
            <a:endParaRPr lang="en-US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1625F8-0892-6A42-BFD6-A3502D38D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8560" y="939581"/>
            <a:ext cx="8473440" cy="1485418"/>
          </a:xfrm>
        </p:spPr>
        <p:txBody>
          <a:bodyPr>
            <a:normAutofit fontScale="92500" lnSpcReduction="20000"/>
          </a:bodyPr>
          <a:lstStyle/>
          <a:p>
            <a:r>
              <a:rPr lang="en-US" sz="2000"/>
              <a:t>Berbagai wacana untuk pemanfaatan teknologi pemilu haruslah berlandaskan pada jawaban terhadap persoalan dan konteks kebutuhan</a:t>
            </a:r>
            <a:r>
              <a:rPr lang="en-US" sz="2000" b="1" i="1"/>
              <a:t>.</a:t>
            </a:r>
          </a:p>
          <a:p>
            <a:r>
              <a:rPr lang="en-US" sz="2000" b="1" i="1"/>
              <a:t>Identifikasi masalah penting: </a:t>
            </a:r>
            <a:r>
              <a:rPr lang="en-US" sz="2000"/>
              <a:t>Pertanyaanya </a:t>
            </a:r>
            <a:r>
              <a:rPr lang="en-US" sz="2000" i="1"/>
              <a:t>“apakah ada permasalahan dalam pemungutan suara, penghitungan suara, dan rekapitulasi suara di Indonesia?”</a:t>
            </a:r>
          </a:p>
          <a:p>
            <a:r>
              <a:rPr lang="en-US" sz="2000"/>
              <a:t>Identifikasi masalah dari </a:t>
            </a:r>
            <a:r>
              <a:rPr lang="en-US" sz="2000" i="1"/>
              <a:t>feasibility study </a:t>
            </a:r>
            <a:r>
              <a:rPr lang="en-US" sz="2000"/>
              <a:t>KPU di 2016</a:t>
            </a:r>
            <a:endParaRPr lang="en-US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BD9E1A-CA9B-BC45-B4F9-F76DE9ABED82}"/>
              </a:ext>
            </a:extLst>
          </p:cNvPr>
          <p:cNvGraphicFramePr>
            <a:graphicFrameLocks noGrp="1"/>
          </p:cNvGraphicFramePr>
          <p:nvPr/>
        </p:nvGraphicFramePr>
        <p:xfrm>
          <a:off x="3894609" y="2292407"/>
          <a:ext cx="8121342" cy="38753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66226">
                  <a:extLst>
                    <a:ext uri="{9D8B030D-6E8A-4147-A177-3AD203B41FA5}">
                      <a16:colId xmlns:a16="http://schemas.microsoft.com/office/drawing/2014/main" val="2469789050"/>
                    </a:ext>
                  </a:extLst>
                </a:gridCol>
                <a:gridCol w="5955116">
                  <a:extLst>
                    <a:ext uri="{9D8B030D-6E8A-4147-A177-3AD203B41FA5}">
                      <a16:colId xmlns:a16="http://schemas.microsoft.com/office/drawing/2014/main" val="1066125196"/>
                    </a:ext>
                  </a:extLst>
                </a:gridCol>
              </a:tblGrid>
              <a:tr h="119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Tahapan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Pemungutan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Suara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>
                          <a:tab pos="617220" algn="l"/>
                        </a:tabLst>
                      </a:pPr>
                      <a:r>
                        <a:rPr lang="en-US" sz="1600" dirty="0">
                          <a:effectLst/>
                        </a:rPr>
                        <a:t>proses </a:t>
                      </a:r>
                      <a:r>
                        <a:rPr lang="en-US" sz="1600" dirty="0" err="1">
                          <a:effectLst/>
                        </a:rPr>
                        <a:t>pemungutan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suara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menjadi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rujukan</a:t>
                      </a:r>
                      <a:r>
                        <a:rPr lang="en-US" sz="1600" dirty="0">
                          <a:effectLst/>
                        </a:rPr>
                        <a:t> dunia </a:t>
                      </a:r>
                      <a:r>
                        <a:rPr lang="en-US" sz="1600" dirty="0" err="1">
                          <a:effectLst/>
                        </a:rPr>
                        <a:t>internasional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n-ID" sz="16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>
                          <a:tab pos="617220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Interaksi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sosial</a:t>
                      </a:r>
                      <a:r>
                        <a:rPr lang="en-US" sz="1600" dirty="0">
                          <a:effectLst/>
                        </a:rPr>
                        <a:t> yang </a:t>
                      </a:r>
                      <a:r>
                        <a:rPr lang="en-US" sz="1600" dirty="0" err="1">
                          <a:effectLst/>
                        </a:rPr>
                        <a:t>tinggi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n-ID" sz="16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>
                          <a:tab pos="617220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Perayaan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politik</a:t>
                      </a:r>
                      <a:r>
                        <a:rPr lang="en-US" sz="1600" dirty="0">
                          <a:effectLst/>
                        </a:rPr>
                        <a:t> 5 yang </a:t>
                      </a:r>
                      <a:r>
                        <a:rPr lang="en-US" sz="1600" dirty="0" err="1">
                          <a:effectLst/>
                        </a:rPr>
                        <a:t>unik</a:t>
                      </a:r>
                      <a:r>
                        <a:rPr lang="en-US" sz="1600" dirty="0">
                          <a:effectLst/>
                        </a:rPr>
                        <a:t> dan </a:t>
                      </a:r>
                      <a:r>
                        <a:rPr lang="en-US" sz="1600" dirty="0" err="1">
                          <a:effectLst/>
                        </a:rPr>
                        <a:t>meriah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n-ID" sz="16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>
                          <a:tab pos="617220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Masalah-masalah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dirty="0" err="1">
                          <a:effectLst/>
                        </a:rPr>
                        <a:t>Tertukarnya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surat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suara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Pemilih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tidak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terdaftar</a:t>
                      </a:r>
                      <a:r>
                        <a:rPr lang="en-US" sz="1600" dirty="0">
                          <a:effectLst/>
                        </a:rPr>
                        <a:t> di DPT, </a:t>
                      </a:r>
                      <a:r>
                        <a:rPr lang="en-US" sz="1600" dirty="0" err="1">
                          <a:effectLst/>
                        </a:rPr>
                        <a:t>Ketersediaan</a:t>
                      </a:r>
                      <a:r>
                        <a:rPr lang="en-US" sz="1600" dirty="0">
                          <a:effectLst/>
                        </a:rPr>
                        <a:t> Surat </a:t>
                      </a:r>
                      <a:r>
                        <a:rPr lang="en-US" sz="1600" dirty="0" err="1">
                          <a:effectLst/>
                        </a:rPr>
                        <a:t>Suara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manipulasi</a:t>
                      </a:r>
                      <a:r>
                        <a:rPr lang="en-US" sz="1600" dirty="0">
                          <a:effectLst/>
                        </a:rPr>
                        <a:t> KPPS)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7300111"/>
                  </a:ext>
                </a:extLst>
              </a:tr>
              <a:tr h="1234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Tahapan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Penghitungan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Suara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US" sz="1600" dirty="0" err="1">
                          <a:effectLst/>
                        </a:rPr>
                        <a:t>relatif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lancar</a:t>
                      </a:r>
                      <a:r>
                        <a:rPr lang="en-US" sz="1600" dirty="0">
                          <a:effectLst/>
                        </a:rPr>
                        <a:t> dan </a:t>
                      </a:r>
                      <a:r>
                        <a:rPr lang="en-US" sz="1600" dirty="0" err="1">
                          <a:effectLst/>
                        </a:rPr>
                        <a:t>sukses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Pesta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demokrasi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terlihat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dalam</a:t>
                      </a:r>
                      <a:r>
                        <a:rPr lang="en-US" sz="1600" dirty="0">
                          <a:effectLst/>
                        </a:rPr>
                        <a:t> proses </a:t>
                      </a:r>
                      <a:r>
                        <a:rPr lang="en-US" sz="1600" dirty="0" err="1">
                          <a:effectLst/>
                        </a:rPr>
                        <a:t>penghitungan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suara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n-ID" sz="16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US" sz="1600" dirty="0" err="1">
                          <a:effectLst/>
                        </a:rPr>
                        <a:t>Masalah</a:t>
                      </a:r>
                      <a:r>
                        <a:rPr lang="en-US" sz="1600" dirty="0">
                          <a:effectLst/>
                        </a:rPr>
                        <a:t> yang </a:t>
                      </a:r>
                      <a:r>
                        <a:rPr lang="en-US" sz="1600" dirty="0" err="1">
                          <a:effectLst/>
                        </a:rPr>
                        <a:t>muncul</a:t>
                      </a:r>
                      <a:r>
                        <a:rPr lang="en-US" sz="1600" dirty="0">
                          <a:effectLst/>
                        </a:rPr>
                        <a:t>; </a:t>
                      </a:r>
                      <a:r>
                        <a:rPr lang="en-US" sz="1600" dirty="0" err="1">
                          <a:effectLst/>
                        </a:rPr>
                        <a:t>kesalahan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pengisian</a:t>
                      </a:r>
                      <a:r>
                        <a:rPr lang="en-US" sz="1600" dirty="0">
                          <a:effectLst/>
                        </a:rPr>
                        <a:t> form </a:t>
                      </a:r>
                      <a:r>
                        <a:rPr lang="en-US" sz="1600" dirty="0" err="1">
                          <a:effectLst/>
                        </a:rPr>
                        <a:t>rekapitulasi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penghitungan</a:t>
                      </a:r>
                      <a:r>
                        <a:rPr lang="en-US" sz="1600" dirty="0">
                          <a:effectLst/>
                        </a:rPr>
                        <a:t> yang lama </a:t>
                      </a:r>
                      <a:r>
                        <a:rPr lang="en-US" sz="1600" dirty="0" err="1">
                          <a:effectLst/>
                        </a:rPr>
                        <a:t>khususnya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untuk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pemilu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legislatif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n-ID" sz="16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US" sz="1600" dirty="0" err="1">
                          <a:effectLst/>
                        </a:rPr>
                        <a:t>Wahana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interaksi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sosial</a:t>
                      </a:r>
                      <a:r>
                        <a:rPr lang="en-US" sz="1600" dirty="0">
                          <a:effectLst/>
                        </a:rPr>
                        <a:t> dan </a:t>
                      </a:r>
                      <a:r>
                        <a:rPr lang="en-US" sz="1600" dirty="0" err="1">
                          <a:effectLst/>
                        </a:rPr>
                        <a:t>pendidikan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politik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n-ID" sz="1600" dirty="0">
                        <a:effectLst/>
                      </a:endParaRPr>
                    </a:p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US" sz="1600" dirty="0" err="1">
                          <a:effectLst/>
                        </a:rPr>
                        <a:t>Toleransi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terhadap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perbedaan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2535013"/>
                  </a:ext>
                </a:extLst>
              </a:tr>
              <a:tr h="678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Tahapan Rekapitulasi</a:t>
                      </a:r>
                      <a:endParaRPr lang="en-ID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00100" lvl="1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>
                          <a:tab pos="160020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Proeses</a:t>
                      </a:r>
                      <a:r>
                        <a:rPr lang="en-US" sz="1600" dirty="0">
                          <a:effectLst/>
                        </a:rPr>
                        <a:t> yang </a:t>
                      </a:r>
                      <a:r>
                        <a:rPr lang="en-US" sz="1600" dirty="0" err="1">
                          <a:effectLst/>
                        </a:rPr>
                        <a:t>relatif</a:t>
                      </a:r>
                      <a:r>
                        <a:rPr lang="en-US" sz="1600" dirty="0">
                          <a:effectLst/>
                        </a:rPr>
                        <a:t> lama;</a:t>
                      </a:r>
                      <a:endParaRPr lang="en-ID" sz="1600" dirty="0">
                        <a:effectLst/>
                      </a:endParaRPr>
                    </a:p>
                    <a:p>
                      <a:pPr marL="800100" lvl="1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>
                          <a:tab pos="160020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Ketegangan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konfilk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antar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pendukung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n-ID" sz="1600" dirty="0">
                        <a:effectLst/>
                      </a:endParaRPr>
                    </a:p>
                    <a:p>
                      <a:pPr marL="800100" lvl="1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>
                          <a:tab pos="160020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Perilaku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koruptip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manipulasi</a:t>
                      </a:r>
                      <a:r>
                        <a:rPr lang="en-US" sz="1600" dirty="0">
                          <a:effectLst/>
                        </a:rPr>
                        <a:t> data </a:t>
                      </a:r>
                      <a:r>
                        <a:rPr lang="en-US" sz="1600" dirty="0" err="1">
                          <a:effectLst/>
                        </a:rPr>
                        <a:t>hasil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pemilu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387765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2D346ED-5088-D741-944A-064CCD961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0" y="6292331"/>
            <a:ext cx="782013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Sumber: Samino, Partono 2017, Kajian IT KPU</a:t>
            </a:r>
            <a:r>
              <a:rPr kumimoji="0" lang="en-US" altLang="en-US" sz="1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Pemanfaatan IT dalam Pemungutan, Penghitungan, dan Rekapitulasi Suaran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Bahan Presentasi Diskusi Media “Indonesia Butuh E-Rekapitulasi, Bukan </a:t>
            </a:r>
            <a:r>
              <a:rPr kumimoji="0" lang="en-US" altLang="en-US" sz="1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E-voting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Jakarta, Maret 14.</a:t>
            </a:r>
            <a:endParaRPr kumimoji="0" lang="en-US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3B0B17-D6DC-9C41-ABF8-76630CB85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77" y="480060"/>
            <a:ext cx="3585483" cy="61816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8C924B1-6606-214C-BAB0-C36AE4B777AF}"/>
              </a:ext>
            </a:extLst>
          </p:cNvPr>
          <p:cNvGrpSpPr/>
          <p:nvPr/>
        </p:nvGrpSpPr>
        <p:grpSpPr>
          <a:xfrm rot="16200000">
            <a:off x="95275" y="105090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E32DB1D-3FE5-A743-8C53-1229E21BD49A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0ADD94D-B352-A44E-A247-F165871AE1F6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E76422F-8AEE-394E-ABD1-1D24ABA8E4D1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EB5E634-DE4D-8148-A91E-15C39C0397B6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D568DEA-DCF3-3149-83AE-2A77699DF1F4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C272A96-D893-EE46-AFA6-23C42832E1EF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E13B9A-C68D-3442-B2F9-D422B05E7E5B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D121B87-0AAA-3145-B89D-B8DC3D3F7D76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94B58AE-C91C-D948-933F-8F0AA7783AE9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50C2036-774A-504F-ABA5-8D7292BFF230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F04AD15-A56A-4848-BF4C-E4736F0A7E3C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5A3CDFF-93F4-D540-8FF0-8F4F088035E9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3C4208B-BF8F-9844-894E-7C3EDDEBC37B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20048B5-E333-DD43-A26E-8419D25C64C9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D5B236A-B80A-D846-ADF5-BD56642154C6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A190A49-3403-724F-A6C0-083EF21FDA07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1574F6-2AAF-F04C-AF69-2A08E9670F4B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AEA76D11-99D7-F14A-92CE-38D4EC26A7B1}"/>
              </a:ext>
            </a:extLst>
          </p:cNvPr>
          <p:cNvSpPr/>
          <p:nvPr/>
        </p:nvSpPr>
        <p:spPr>
          <a:xfrm>
            <a:off x="11365230" y="6145919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96A645FF-8942-9942-B1F9-5789E3CE93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542" y="-63863"/>
            <a:ext cx="1263644" cy="12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92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6" name="Group 5"/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9" name="Oval 18"/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4" name="Oval 13"/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8430EF-5A96-7F4F-B873-7C38F8DE85BF}"/>
              </a:ext>
            </a:extLst>
          </p:cNvPr>
          <p:cNvSpPr/>
          <p:nvPr/>
        </p:nvSpPr>
        <p:spPr>
          <a:xfrm>
            <a:off x="2949094" y="433453"/>
            <a:ext cx="671049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err="1"/>
              <a:t>Perjalanan</a:t>
            </a:r>
            <a:r>
              <a:rPr lang="en-US" sz="3000" b="1" dirty="0"/>
              <a:t> Uji </a:t>
            </a:r>
            <a:r>
              <a:rPr lang="en-US" sz="3000" b="1" dirty="0" err="1"/>
              <a:t>Coba</a:t>
            </a:r>
            <a:r>
              <a:rPr lang="en-US" sz="3000" b="1" dirty="0"/>
              <a:t> E-</a:t>
            </a:r>
            <a:r>
              <a:rPr lang="en-US" sz="3000" b="1" dirty="0" err="1"/>
              <a:t>Rekap</a:t>
            </a:r>
            <a:r>
              <a:rPr lang="en-US" sz="3000" b="1" dirty="0"/>
              <a:t> di Indonesia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EB2F6B-5F76-E94A-B50D-1E49101F3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" y="1638300"/>
            <a:ext cx="11695430" cy="40462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C14C3A4-96A4-7D44-B514-7127F39E6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542" y="-63863"/>
            <a:ext cx="1263644" cy="12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35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Pengaturan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di RUU </a:t>
            </a:r>
            <a:r>
              <a:rPr lang="en-US" b="1" dirty="0" err="1"/>
              <a:t>Pemilu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4534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id-ID" dirty="0"/>
              <a:t>Kata elektronik disebutkan 44 kali di dalam RUU Pemilu. Kata elektronik mengacu pada pengiriman hasil pemungutan suara dari TPS Luar Negeri, KTP elektronik, dan pemberian suara pada Pemilihan Kepala Daerah. </a:t>
            </a:r>
            <a:endParaRPr lang="en-US" dirty="0"/>
          </a:p>
          <a:p>
            <a:pPr lvl="0"/>
            <a:r>
              <a:rPr lang="id-ID" dirty="0"/>
              <a:t>RUU Pemilu hanya memberikan ruang bagi penggunaan teknologi e-voting di </a:t>
            </a:r>
            <a:r>
              <a:rPr lang="id-ID" dirty="0" err="1"/>
              <a:t>Pilkada</a:t>
            </a:r>
            <a:r>
              <a:rPr lang="id-ID" dirty="0"/>
              <a:t>. Sedangkan penggunaan teknologi informasi lainnya tidak diatur dalam RUU Pemilu. </a:t>
            </a:r>
            <a:endParaRPr lang="en-US" dirty="0"/>
          </a:p>
          <a:p>
            <a:pPr lvl="0"/>
            <a:r>
              <a:rPr lang="en-US" dirty="0"/>
              <a:t>RUU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menyebutkan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RUU </a:t>
            </a:r>
            <a:r>
              <a:rPr lang="en-US" dirty="0" err="1"/>
              <a:t>Pemilu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menegaskan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dan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mengedepankan</a:t>
            </a:r>
            <a:r>
              <a:rPr lang="en-US" dirty="0"/>
              <a:t> </a:t>
            </a:r>
            <a:r>
              <a:rPr lang="en-US" dirty="0" err="1"/>
              <a:t>azas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kapasitas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tugas-tugas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pemilu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yang </a:t>
            </a:r>
            <a:r>
              <a:rPr lang="en-US" dirty="0" err="1"/>
              <a:t>berhak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sertifikasi</a:t>
            </a:r>
            <a:r>
              <a:rPr lang="en-US" dirty="0"/>
              <a:t> dan audit.</a:t>
            </a:r>
          </a:p>
          <a:p>
            <a:pPr algn="just"/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pungut</a:t>
            </a:r>
            <a:r>
              <a:rPr lang="en-US" dirty="0"/>
              <a:t> </a:t>
            </a:r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sanksinya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75147A-FBF6-9946-8021-6BEDE1D1E1CB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F41D663-0220-F542-A34F-636CA6F71A85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EF197A3-6906-8042-B4A8-18B5CA970CE3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78EA694-5916-E444-9183-4DADA479B6C8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19A931C-529D-124D-9046-6CC143D8FFB2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E50CF04-00CF-8646-ABEC-617FB39558AA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F71082D-B8C2-5342-A2AE-9B81F7E13A4E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6102147-B1D4-714A-94CE-F8F9BDE47DD4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0A38AFA-22E6-6847-BD7F-C13324EA2D35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CCCC4C7-1BA0-224C-9377-C47C019E8338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CE07A95-2D02-154E-8777-722AF2BD4956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4697C1A-9A2B-0447-A882-BD51A01E8883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438918E-F183-E643-A872-78A1D1843486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2D09ACB-4B82-8148-AC37-73D957A0CFD9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D269CE0-D11D-274A-9553-B211EF8725D0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57639C0-B05D-4147-8D93-CE853338A723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FC7E177-0BAF-B14B-AC60-1F5909C401DF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A8234B6-D00E-B643-A4BD-50C60178EB78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FB09DD8-ACC2-9248-B840-A819694C2B4B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BCD3C6C-42C8-1343-BB48-897B2AB33F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6" y="124494"/>
            <a:ext cx="1263644" cy="12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5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45241-A2F1-4C4A-ABCC-28AD86E66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AB6D0-8DAC-8948-B732-A3B143140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7AEBB4-5221-384A-84A5-55D8970F6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2326"/>
            <a:ext cx="10688592" cy="653334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E9A0358-D511-244D-ADB5-573F806022D1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E248FD4-970C-8240-9A56-D17E8929D541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27F20B5-478B-2E46-8E4B-68DA337AA6DD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B4E68D0-D779-B64D-B4EC-9AB1E18FDFF9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26A4CA4-4755-424A-A2BA-43751C33E699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C7D3414-FEBA-E948-955B-890EDDCE2FEB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9AEB519-E8B7-C049-A558-B030AF303596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5AAAA88-ADB7-F940-805C-21C8A4DEFE7C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3E51130-8977-904E-BC08-92D66DDB7C82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D3D8C5E-0064-DC43-A2FA-61979F3ACB58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A774AFD-C2BE-A84A-8BDF-A9F730669E00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C8B25B1-48F0-AE42-9985-6CD50B10FFDB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7CF2691-E549-2543-882E-20F8BBD1CCB1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E294B6E-C003-B642-B231-BC815FF10382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D76B77C-A6CB-A747-B079-465425C3614C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D52A389-7DE3-A34C-9795-8882B8DC51E0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3BB4CD-E928-0F4D-A65F-B3FC7F53FFBE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8DB5A7B-8791-644A-A17E-A88433CB171D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F1A4666-B00D-B646-8940-9593E20D1E13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13271D2-CBC2-E640-9A38-4C8B40D95F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6" y="78630"/>
            <a:ext cx="1263644" cy="12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1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006600"/>
            <a:ext cx="12192000" cy="2133600"/>
          </a:xfrm>
          <a:prstGeom prst="rect">
            <a:avLst/>
          </a:prstGeom>
          <a:solidFill>
            <a:schemeClr val="tx1"/>
          </a:solidFill>
        </p:spPr>
        <p:txBody>
          <a:bodyPr vert="horz" lIns="121909" tIns="60953" rIns="121909" bIns="60953" rtlCol="0" anchor="ctr">
            <a:normAutofit/>
          </a:bodyPr>
          <a:lstStyle>
            <a:lvl1pPr algn="ctr" defTabSz="914322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 err="1">
                <a:solidFill>
                  <a:schemeClr val="bg1"/>
                </a:solidFill>
              </a:rPr>
              <a:t>Jadwal</a:t>
            </a:r>
            <a:r>
              <a:rPr lang="en-US" sz="5333" b="1" dirty="0">
                <a:solidFill>
                  <a:schemeClr val="bg1"/>
                </a:solidFill>
              </a:rPr>
              <a:t> </a:t>
            </a:r>
            <a:r>
              <a:rPr lang="en-US" sz="5333" b="1" dirty="0" err="1">
                <a:solidFill>
                  <a:schemeClr val="bg1"/>
                </a:solidFill>
              </a:rPr>
              <a:t>Keserentakan</a:t>
            </a:r>
            <a:r>
              <a:rPr lang="en-US" sz="5333" b="1" dirty="0">
                <a:solidFill>
                  <a:schemeClr val="bg1"/>
                </a:solidFill>
              </a:rPr>
              <a:t> </a:t>
            </a:r>
            <a:r>
              <a:rPr lang="en-US" sz="5333" b="1" dirty="0" err="1">
                <a:solidFill>
                  <a:schemeClr val="bg1"/>
                </a:solidFill>
              </a:rPr>
              <a:t>Pemilu</a:t>
            </a:r>
            <a:endParaRPr lang="en-US" sz="5333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8" y="5174776"/>
            <a:ext cx="1320792" cy="8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1132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65614-6FA0-F046-A88B-A73F9F939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Kajian </a:t>
            </a:r>
            <a:r>
              <a:rPr lang="en-US" b="1" dirty="0" err="1"/>
              <a:t>Pemilu</a:t>
            </a:r>
            <a:r>
              <a:rPr lang="en-US" b="1" dirty="0"/>
              <a:t> </a:t>
            </a:r>
            <a:r>
              <a:rPr lang="en-US" b="1" dirty="0" err="1"/>
              <a:t>Serentak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21E47A-7FE3-2A44-8F44-D34437F56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9683" y="1720505"/>
            <a:ext cx="2591139" cy="384416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B55086-4505-8F49-BF89-492E94D57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035" y="1720505"/>
            <a:ext cx="2637541" cy="3844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3C02D7-2D58-F14B-B9FA-D920B0248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7018" y="1720505"/>
            <a:ext cx="2637541" cy="39680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5FE24D-9780-7049-A4F5-F41CAB315E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8926" y="1690686"/>
            <a:ext cx="2503391" cy="39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86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4FCE2-5189-4647-91CE-D915080B1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332" y="513406"/>
            <a:ext cx="10515600" cy="1325563"/>
          </a:xfrm>
        </p:spPr>
        <p:txBody>
          <a:bodyPr>
            <a:noAutofit/>
          </a:bodyPr>
          <a:lstStyle/>
          <a:p>
            <a:br>
              <a:rPr lang="en-US" sz="2800" dirty="0"/>
            </a:br>
            <a:r>
              <a:rPr lang="en-US" sz="3600" b="1" dirty="0"/>
              <a:t>3 Hal yang </a:t>
            </a:r>
            <a:r>
              <a:rPr lang="en-US" sz="3600" b="1" dirty="0" err="1"/>
              <a:t>mendasari</a:t>
            </a:r>
            <a:r>
              <a:rPr lang="en-US" sz="3600" b="1" dirty="0"/>
              <a:t> </a:t>
            </a:r>
            <a:r>
              <a:rPr lang="en-US" sz="3600" b="1" dirty="0" err="1"/>
              <a:t>Putusan</a:t>
            </a:r>
            <a:r>
              <a:rPr lang="en-US" sz="3600" b="1" dirty="0"/>
              <a:t> MK No. 55/PUU-XVII/2019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7AD85-9A29-BA49-92C3-3B0BE7B4A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Perdebatan</a:t>
            </a:r>
            <a:r>
              <a:rPr lang="en-US" dirty="0"/>
              <a:t> para </a:t>
            </a:r>
            <a:r>
              <a:rPr lang="en-US" dirty="0" err="1"/>
              <a:t>pengubah</a:t>
            </a:r>
            <a:r>
              <a:rPr lang="en-US" dirty="0"/>
              <a:t> UUD 1945 </a:t>
            </a:r>
            <a:r>
              <a:rPr lang="en-US" dirty="0" err="1"/>
              <a:t>atau</a:t>
            </a:r>
            <a:r>
              <a:rPr lang="en-US" dirty="0"/>
              <a:t> original intent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amandemen</a:t>
            </a:r>
            <a:r>
              <a:rPr lang="en-US" dirty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Penguatan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presidensil</a:t>
            </a:r>
            <a:r>
              <a:rPr lang="en-US" dirty="0"/>
              <a:t> di Indonesia; dan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Menelusuri</a:t>
            </a:r>
            <a:r>
              <a:rPr lang="en-ID" dirty="0"/>
              <a:t> </a:t>
            </a:r>
            <a:r>
              <a:rPr lang="en-ID" dirty="0" err="1"/>
              <a:t>makna</a:t>
            </a:r>
            <a:r>
              <a:rPr lang="en-ID" dirty="0"/>
              <a:t>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serentak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Putusan</a:t>
            </a:r>
            <a:r>
              <a:rPr lang="en-ID" dirty="0"/>
              <a:t> </a:t>
            </a:r>
            <a:r>
              <a:rPr lang="en-ID" dirty="0" err="1"/>
              <a:t>Mahkamah</a:t>
            </a:r>
            <a:r>
              <a:rPr lang="en-ID" dirty="0"/>
              <a:t> </a:t>
            </a:r>
            <a:r>
              <a:rPr lang="en-ID" dirty="0" err="1"/>
              <a:t>Konstitusi</a:t>
            </a:r>
            <a:r>
              <a:rPr lang="en-ID" dirty="0"/>
              <a:t> </a:t>
            </a:r>
            <a:r>
              <a:rPr lang="en-ID" dirty="0" err="1"/>
              <a:t>Nomor</a:t>
            </a:r>
            <a:r>
              <a:rPr lang="en-ID" dirty="0"/>
              <a:t> 14/PUU-XI/2013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8EB92F-ADE1-BC40-B3ED-9FD4C8849CDA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FDFFAD4-1E4C-7E41-BA27-3A2F1838ED77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911CEEB-A348-3A40-8A47-2E97DB340DFC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26A17C3-2319-AB48-A8EE-0EED9FCEA09C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0BF3CB1-A1F6-404D-9357-9C82097F54C0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9298714-AD76-454E-986D-791DC364C959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90F9D87-61AC-B741-B567-1EC2856255A4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1E170C5-E1DD-9142-BA60-0CCEB7FEC570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46E504E-83CC-A041-B36D-CFEB1BF4BB3B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C291F1A-7A01-7340-8F4C-784C06350005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53198CA-298A-5A44-B296-2EAA078DA5D8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79DED7C-3725-FC47-A597-E4921168461E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81ACFB0-0C6E-4D45-A51B-B789E4FEE1F0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9E918FF-4719-7B47-B529-248316DB0B53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C7C8105-DFD9-B444-8234-0881B560731E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CE87049-C21D-3443-980D-6E3B22910677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F529055-12DE-B94E-A73A-492EF0D547A5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A7358E-CB5E-734C-AEC4-44884E9E7A67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848F236-37A7-C94F-950F-9A0F0AED14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6" y="78630"/>
            <a:ext cx="1263644" cy="126364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9C7065D-37A0-5247-AE02-A926D4F0AA4B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9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6855-C605-D646-9017-901087A76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Putusan</a:t>
            </a:r>
            <a:r>
              <a:rPr lang="en-US" sz="4000" dirty="0"/>
              <a:t> MK 55/PUU-XVII/2019</a:t>
            </a:r>
            <a:br>
              <a:rPr lang="en-US" sz="4000" dirty="0"/>
            </a:br>
            <a:r>
              <a:rPr lang="en-US" sz="4000" b="1" i="1" dirty="0"/>
              <a:t>6 Model </a:t>
            </a:r>
            <a:r>
              <a:rPr lang="en-US" sz="4000" b="1" i="1" dirty="0" err="1"/>
              <a:t>Pemilu</a:t>
            </a:r>
            <a:r>
              <a:rPr lang="en-US" sz="4000" b="1" i="1" dirty="0"/>
              <a:t> </a:t>
            </a:r>
            <a:r>
              <a:rPr lang="en-US" sz="4000" b="1" i="1" dirty="0" err="1"/>
              <a:t>serentak</a:t>
            </a:r>
            <a:r>
              <a:rPr lang="en-US" sz="4000" b="1" i="1" dirty="0"/>
              <a:t> yang </a:t>
            </a:r>
            <a:r>
              <a:rPr lang="en-US" sz="4000" b="1" i="1" dirty="0" err="1"/>
              <a:t>Konstitusional</a:t>
            </a:r>
            <a:endParaRPr lang="en-US" sz="4000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7A2F-D62A-7F45-9B0E-0C0DE9378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serentak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DPR, DPD, </a:t>
            </a:r>
            <a:r>
              <a:rPr lang="en-ID" dirty="0" err="1"/>
              <a:t>Presiden</a:t>
            </a:r>
            <a:r>
              <a:rPr lang="en-ID" dirty="0"/>
              <a:t>/Wakil </a:t>
            </a:r>
            <a:r>
              <a:rPr lang="en-ID" dirty="0" err="1"/>
              <a:t>Presiden</a:t>
            </a:r>
            <a:r>
              <a:rPr lang="en-ID" dirty="0"/>
              <a:t>, dan </a:t>
            </a:r>
            <a:r>
              <a:rPr lang="en-ID" dirty="0" err="1"/>
              <a:t>anggota</a:t>
            </a:r>
            <a:r>
              <a:rPr lang="en-ID" dirty="0"/>
              <a:t> DPRD; 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serentak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DPR, DPD, </a:t>
            </a:r>
            <a:r>
              <a:rPr lang="en-ID" dirty="0" err="1"/>
              <a:t>Presiden</a:t>
            </a:r>
            <a:r>
              <a:rPr lang="en-ID" dirty="0"/>
              <a:t>/Wakil </a:t>
            </a:r>
            <a:r>
              <a:rPr lang="en-ID" dirty="0" err="1"/>
              <a:t>Presiden</a:t>
            </a:r>
            <a:r>
              <a:rPr lang="en-ID" dirty="0"/>
              <a:t>, </a:t>
            </a:r>
            <a:r>
              <a:rPr lang="en-ID" dirty="0" err="1"/>
              <a:t>Gubernur</a:t>
            </a:r>
            <a:r>
              <a:rPr lang="en-ID" dirty="0"/>
              <a:t>, dan </a:t>
            </a:r>
            <a:r>
              <a:rPr lang="en-ID" dirty="0" err="1"/>
              <a:t>Bupati</a:t>
            </a:r>
            <a:r>
              <a:rPr lang="en-ID" dirty="0"/>
              <a:t>/</a:t>
            </a:r>
            <a:r>
              <a:rPr lang="en-ID" dirty="0" err="1"/>
              <a:t>Walikota</a:t>
            </a:r>
            <a:r>
              <a:rPr lang="en-ID" dirty="0"/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serentak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DPR, DPD, </a:t>
            </a:r>
            <a:r>
              <a:rPr lang="en-ID" dirty="0" err="1"/>
              <a:t>Presiden</a:t>
            </a:r>
            <a:r>
              <a:rPr lang="en-ID" dirty="0"/>
              <a:t>/Wakil </a:t>
            </a:r>
            <a:r>
              <a:rPr lang="en-ID" dirty="0" err="1"/>
              <a:t>Presiden</a:t>
            </a:r>
            <a:r>
              <a:rPr lang="en-ID" dirty="0"/>
              <a:t>, </a:t>
            </a:r>
            <a:r>
              <a:rPr lang="en-ID" dirty="0" err="1"/>
              <a:t>anggota</a:t>
            </a:r>
            <a:r>
              <a:rPr lang="en-ID" dirty="0"/>
              <a:t> DPRD, </a:t>
            </a:r>
            <a:r>
              <a:rPr lang="en-ID" dirty="0" err="1"/>
              <a:t>Gubernur</a:t>
            </a:r>
            <a:r>
              <a:rPr lang="en-ID" dirty="0"/>
              <a:t>, dan </a:t>
            </a:r>
            <a:r>
              <a:rPr lang="en-ID" dirty="0" err="1"/>
              <a:t>Bupati</a:t>
            </a:r>
            <a:r>
              <a:rPr lang="en-ID" dirty="0"/>
              <a:t>/</a:t>
            </a:r>
            <a:r>
              <a:rPr lang="en-ID" dirty="0" err="1"/>
              <a:t>Walikota</a:t>
            </a:r>
            <a:r>
              <a:rPr lang="en-ID" dirty="0"/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en-ID" b="1" i="1" dirty="0" err="1"/>
              <a:t>Pemilihan</a:t>
            </a:r>
            <a:r>
              <a:rPr lang="en-ID" b="1" i="1" dirty="0"/>
              <a:t> </a:t>
            </a:r>
            <a:r>
              <a:rPr lang="en-ID" b="1" i="1" dirty="0" err="1"/>
              <a:t>umum</a:t>
            </a:r>
            <a:r>
              <a:rPr lang="en-ID" b="1" i="1" dirty="0"/>
              <a:t> </a:t>
            </a:r>
            <a:r>
              <a:rPr lang="en-ID" b="1" i="1" dirty="0" err="1"/>
              <a:t>serentak</a:t>
            </a:r>
            <a:r>
              <a:rPr lang="en-ID" b="1" i="1" dirty="0"/>
              <a:t> </a:t>
            </a:r>
            <a:r>
              <a:rPr lang="en-ID" b="1" i="1" dirty="0" err="1"/>
              <a:t>nasional</a:t>
            </a:r>
            <a:r>
              <a:rPr lang="en-ID" b="1" i="1" dirty="0"/>
              <a:t> </a:t>
            </a:r>
            <a:r>
              <a:rPr lang="en-ID" b="1" i="1" dirty="0" err="1"/>
              <a:t>untuk</a:t>
            </a:r>
            <a:r>
              <a:rPr lang="en-ID" b="1" i="1" dirty="0"/>
              <a:t> </a:t>
            </a:r>
            <a:r>
              <a:rPr lang="en-ID" b="1" i="1" dirty="0" err="1"/>
              <a:t>memilih</a:t>
            </a:r>
            <a:r>
              <a:rPr lang="en-ID" b="1" i="1" dirty="0"/>
              <a:t> </a:t>
            </a:r>
            <a:r>
              <a:rPr lang="en-ID" b="1" i="1" dirty="0" err="1"/>
              <a:t>anggota</a:t>
            </a:r>
            <a:r>
              <a:rPr lang="en-ID" b="1" i="1" dirty="0"/>
              <a:t> DPR, DPD, </a:t>
            </a:r>
            <a:r>
              <a:rPr lang="en-ID" b="1" i="1" dirty="0" err="1"/>
              <a:t>Presiden</a:t>
            </a:r>
            <a:r>
              <a:rPr lang="en-ID" b="1" i="1" dirty="0"/>
              <a:t>/Wakil </a:t>
            </a:r>
            <a:r>
              <a:rPr lang="en-ID" b="1" i="1" dirty="0" err="1"/>
              <a:t>Presiden</a:t>
            </a:r>
            <a:r>
              <a:rPr lang="en-ID" b="1" i="1" dirty="0"/>
              <a:t>; dan </a:t>
            </a:r>
            <a:r>
              <a:rPr lang="en-ID" b="1" i="1" dirty="0" err="1"/>
              <a:t>beberapa</a:t>
            </a:r>
            <a:r>
              <a:rPr lang="en-ID" b="1" i="1" dirty="0"/>
              <a:t> </a:t>
            </a:r>
            <a:r>
              <a:rPr lang="en-ID" b="1" i="1" dirty="0" err="1"/>
              <a:t>waktu</a:t>
            </a:r>
            <a:r>
              <a:rPr lang="en-ID" b="1" i="1" dirty="0"/>
              <a:t> </a:t>
            </a:r>
            <a:r>
              <a:rPr lang="en-ID" b="1" i="1" dirty="0" err="1"/>
              <a:t>setelahnya</a:t>
            </a:r>
            <a:r>
              <a:rPr lang="en-ID" b="1" i="1" dirty="0"/>
              <a:t> </a:t>
            </a:r>
            <a:r>
              <a:rPr lang="en-ID" b="1" i="1" dirty="0" err="1"/>
              <a:t>dilaksanakan</a:t>
            </a:r>
            <a:r>
              <a:rPr lang="en-ID" b="1" i="1" dirty="0"/>
              <a:t> </a:t>
            </a:r>
            <a:r>
              <a:rPr lang="en-ID" b="1" i="1" dirty="0" err="1"/>
              <a:t>Pemilihan</a:t>
            </a:r>
            <a:r>
              <a:rPr lang="en-ID" b="1" i="1" dirty="0"/>
              <a:t> </a:t>
            </a:r>
            <a:r>
              <a:rPr lang="en-ID" b="1" i="1" dirty="0" err="1"/>
              <a:t>umum</a:t>
            </a:r>
            <a:r>
              <a:rPr lang="en-ID" b="1" i="1" dirty="0"/>
              <a:t> </a:t>
            </a:r>
            <a:r>
              <a:rPr lang="en-ID" b="1" i="1" dirty="0" err="1"/>
              <a:t>serentak</a:t>
            </a:r>
            <a:r>
              <a:rPr lang="en-ID" b="1" i="1" dirty="0"/>
              <a:t> </a:t>
            </a:r>
            <a:r>
              <a:rPr lang="en-ID" b="1" i="1" dirty="0" err="1"/>
              <a:t>lokal</a:t>
            </a:r>
            <a:r>
              <a:rPr lang="en-ID" b="1" i="1" dirty="0"/>
              <a:t> </a:t>
            </a:r>
            <a:r>
              <a:rPr lang="en-ID" b="1" i="1" dirty="0" err="1"/>
              <a:t>untuk</a:t>
            </a:r>
            <a:r>
              <a:rPr lang="en-ID" b="1" i="1" dirty="0"/>
              <a:t> </a:t>
            </a:r>
            <a:r>
              <a:rPr lang="en-ID" b="1" i="1" dirty="0" err="1"/>
              <a:t>memilih</a:t>
            </a:r>
            <a:r>
              <a:rPr lang="en-ID" b="1" i="1" dirty="0"/>
              <a:t> </a:t>
            </a:r>
            <a:r>
              <a:rPr lang="en-ID" b="1" i="1" dirty="0" err="1"/>
              <a:t>anggota</a:t>
            </a:r>
            <a:r>
              <a:rPr lang="en-ID" b="1" i="1" dirty="0"/>
              <a:t> DPRD </a:t>
            </a:r>
            <a:r>
              <a:rPr lang="en-ID" b="1" i="1" dirty="0" err="1"/>
              <a:t>Provinsi</a:t>
            </a:r>
            <a:r>
              <a:rPr lang="en-ID" b="1" i="1" dirty="0"/>
              <a:t>, </a:t>
            </a:r>
            <a:r>
              <a:rPr lang="en-ID" b="1" i="1" dirty="0" err="1"/>
              <a:t>anggota</a:t>
            </a:r>
            <a:r>
              <a:rPr lang="en-ID" b="1" i="1" dirty="0"/>
              <a:t> DPRD </a:t>
            </a:r>
            <a:r>
              <a:rPr lang="en-ID" b="1" i="1" dirty="0" err="1"/>
              <a:t>Kabupaten</a:t>
            </a:r>
            <a:r>
              <a:rPr lang="en-ID" b="1" i="1" dirty="0"/>
              <a:t>/Kota, </a:t>
            </a:r>
            <a:r>
              <a:rPr lang="en-ID" b="1" i="1" dirty="0" err="1"/>
              <a:t>pemilihan</a:t>
            </a:r>
            <a:r>
              <a:rPr lang="en-ID" b="1" i="1" dirty="0"/>
              <a:t> </a:t>
            </a:r>
            <a:r>
              <a:rPr lang="en-ID" b="1" i="1" dirty="0" err="1"/>
              <a:t>Gubernur</a:t>
            </a:r>
            <a:r>
              <a:rPr lang="en-ID" b="1" i="1" dirty="0"/>
              <a:t>, dan </a:t>
            </a:r>
            <a:r>
              <a:rPr lang="en-ID" b="1" i="1" dirty="0" err="1"/>
              <a:t>Bupati</a:t>
            </a:r>
            <a:r>
              <a:rPr lang="en-ID" b="1" i="1" dirty="0"/>
              <a:t>/</a:t>
            </a:r>
            <a:r>
              <a:rPr lang="en-ID" b="1" i="1" dirty="0" err="1"/>
              <a:t>Walikota</a:t>
            </a:r>
            <a:r>
              <a:rPr lang="en-ID" b="1" i="1" dirty="0"/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serentak</a:t>
            </a:r>
            <a:r>
              <a:rPr lang="en-ID" dirty="0"/>
              <a:t> </a:t>
            </a:r>
            <a:r>
              <a:rPr lang="en-ID" dirty="0" err="1"/>
              <a:t>nasional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DPR, DPD, </a:t>
            </a:r>
            <a:r>
              <a:rPr lang="en-ID" dirty="0" err="1"/>
              <a:t>Presiden</a:t>
            </a:r>
            <a:r>
              <a:rPr lang="en-ID" dirty="0"/>
              <a:t>/Wakil </a:t>
            </a:r>
            <a:r>
              <a:rPr lang="en-ID" dirty="0" err="1"/>
              <a:t>Presiden</a:t>
            </a:r>
            <a:r>
              <a:rPr lang="en-ID" dirty="0"/>
              <a:t>; dan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setelahnya</a:t>
            </a:r>
            <a:r>
              <a:rPr lang="en-ID" dirty="0"/>
              <a:t> </a:t>
            </a:r>
            <a:r>
              <a:rPr lang="en-ID" dirty="0" err="1"/>
              <a:t>dilaksanakan</a:t>
            </a:r>
            <a:r>
              <a:rPr lang="en-ID" dirty="0"/>
              <a:t>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serentak</a:t>
            </a:r>
            <a:r>
              <a:rPr lang="en-ID" dirty="0"/>
              <a:t> </a:t>
            </a:r>
            <a:r>
              <a:rPr lang="en-ID" dirty="0" err="1"/>
              <a:t>provinsi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DPRD </a:t>
            </a:r>
            <a:r>
              <a:rPr lang="en-ID" dirty="0" err="1"/>
              <a:t>Provinsi</a:t>
            </a:r>
            <a:r>
              <a:rPr lang="en-ID" dirty="0"/>
              <a:t> dan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gubernur</a:t>
            </a:r>
            <a:r>
              <a:rPr lang="en-ID" dirty="0"/>
              <a:t>; dan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setelahnya</a:t>
            </a:r>
            <a:r>
              <a:rPr lang="en-ID" dirty="0"/>
              <a:t> </a:t>
            </a:r>
            <a:r>
              <a:rPr lang="en-ID" dirty="0" err="1"/>
              <a:t>dilaksanakan</a:t>
            </a:r>
            <a:r>
              <a:rPr lang="en-ID" dirty="0"/>
              <a:t>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serentak</a:t>
            </a:r>
            <a:r>
              <a:rPr lang="en-ID" dirty="0"/>
              <a:t> </a:t>
            </a:r>
            <a:r>
              <a:rPr lang="en-ID" dirty="0" err="1"/>
              <a:t>kabupaten</a:t>
            </a:r>
            <a:r>
              <a:rPr lang="en-ID" dirty="0"/>
              <a:t>/</a:t>
            </a:r>
            <a:r>
              <a:rPr lang="en-ID" dirty="0" err="1"/>
              <a:t>kota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DPRD </a:t>
            </a:r>
            <a:r>
              <a:rPr lang="en-ID" dirty="0" err="1"/>
              <a:t>Kabupaten</a:t>
            </a:r>
            <a:r>
              <a:rPr lang="en-ID" dirty="0"/>
              <a:t>/Kota dan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Bupati</a:t>
            </a:r>
            <a:r>
              <a:rPr lang="en-ID" dirty="0"/>
              <a:t> dan </a:t>
            </a:r>
            <a:r>
              <a:rPr lang="en-ID" dirty="0" err="1"/>
              <a:t>Walikota</a:t>
            </a:r>
            <a:r>
              <a:rPr lang="en-ID" dirty="0"/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Pilihan-pilihan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 </a:t>
            </a:r>
            <a:r>
              <a:rPr lang="en-ID" dirty="0" err="1"/>
              <a:t>sepanjang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sifat</a:t>
            </a:r>
            <a:r>
              <a:rPr lang="en-ID" dirty="0"/>
              <a:t> </a:t>
            </a:r>
            <a:r>
              <a:rPr lang="en-ID" dirty="0" err="1"/>
              <a:t>keserentakan</a:t>
            </a:r>
            <a:r>
              <a:rPr lang="en-ID" dirty="0"/>
              <a:t>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DPR, DPD, dan </a:t>
            </a:r>
            <a:r>
              <a:rPr lang="en-ID" dirty="0" err="1"/>
              <a:t>Presiden</a:t>
            </a:r>
            <a:r>
              <a:rPr lang="en-ID" dirty="0"/>
              <a:t>/Wakil </a:t>
            </a:r>
            <a:r>
              <a:rPr lang="en-ID" dirty="0" err="1"/>
              <a:t>Presiden</a:t>
            </a:r>
            <a:r>
              <a:rPr lang="en-ID" dirty="0"/>
              <a:t>;”</a:t>
            </a:r>
          </a:p>
          <a:p>
            <a:pPr marL="0" indent="0">
              <a:buNone/>
            </a:pPr>
            <a:endParaRPr lang="en-ID" b="1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ACA821-8E7C-F04F-ADBA-7029E4A6D271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9E1140A-B22B-D942-8947-4733A61F61A3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DC60B2D-1141-4041-B764-633C4451C334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5D29CB4-C92E-9742-B8E0-E79AF485CC60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53DA491-2642-EA41-8BAD-0CF391634828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E58EF83-EC34-EF40-8B05-2AEA96185A6B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E0DC7ED-C517-E041-8661-9BFE17DD71CD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D3C1D67-11D0-AA48-A9F5-675E38266448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44BAE90-CC51-C142-B7EA-96A73A0FCDD9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445CB9F-A6C7-784A-964C-9043582BD7A1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68C148F-F0E7-0E40-8351-DF32830AD959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39C0B05-3881-7C4C-88CC-6274BB5E349E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CCD49F4-C170-FA4A-A5BC-1AA8FBC03B4F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A12900-FC2E-A842-94B8-8DD137D595C1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7EA2D28-D72B-2444-BD4B-DB49570BDC1A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CA11D54-739D-974D-B678-CDBE517F28D9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5B81BEF-5B02-754D-9FA3-1A77A75E4DBD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FD9E275-638D-FF4A-8AC4-733CC1D2E978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4301217-6912-3842-A083-623623BF15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6" y="78630"/>
            <a:ext cx="1263644" cy="126364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2B48071-8135-924D-9D56-238A5AAA4C57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15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8B1AD-ACF8-A343-BC3B-042FD881B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Pemilu</a:t>
            </a:r>
            <a:r>
              <a:rPr lang="en-US" b="1" dirty="0"/>
              <a:t> </a:t>
            </a:r>
            <a:r>
              <a:rPr lang="en-US" b="1" dirty="0" err="1"/>
              <a:t>Serentak</a:t>
            </a:r>
            <a:r>
              <a:rPr lang="en-US" b="1" dirty="0"/>
              <a:t> yang </a:t>
            </a:r>
            <a:r>
              <a:rPr lang="en-US" b="1" dirty="0" err="1"/>
              <a:t>Bagaimana</a:t>
            </a:r>
            <a:r>
              <a:rPr lang="en-US" b="1" dirty="0"/>
              <a:t>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0880F9-6342-314B-98B3-8A4FD65E5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2506" y="1825625"/>
            <a:ext cx="6046988" cy="4351338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748AE3C-55F8-1D48-B8EC-223016C24F76}"/>
              </a:ext>
            </a:extLst>
          </p:cNvPr>
          <p:cNvGrpSpPr/>
          <p:nvPr/>
        </p:nvGrpSpPr>
        <p:grpSpPr>
          <a:xfrm rot="16200000">
            <a:off x="280262" y="265109"/>
            <a:ext cx="923480" cy="918362"/>
            <a:chOff x="11046855" y="265109"/>
            <a:chExt cx="923480" cy="918362"/>
          </a:xfrm>
          <a:solidFill>
            <a:srgbClr val="4472C4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DD2773B-758E-364E-B3CB-49603658B1A1}"/>
                </a:ext>
              </a:extLst>
            </p:cNvPr>
            <p:cNvGrpSpPr/>
            <p:nvPr/>
          </p:nvGrpSpPr>
          <p:grpSpPr>
            <a:xfrm>
              <a:off x="11046855" y="265109"/>
              <a:ext cx="918360" cy="140421"/>
              <a:chOff x="9931400" y="330197"/>
              <a:chExt cx="1422400" cy="217490"/>
            </a:xfrm>
            <a:grpFill/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7164996-16C9-FD4A-B962-7031861C143C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A96B6BC-08B2-FC40-B8E7-2CDA76B38C37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80DBEA5-D279-934B-AA20-D0F8D1A682D9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0F32617-705B-2141-A4BA-6A125B2A4C24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005F222-3446-394F-9596-3A53EF16B333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764CD2-662C-0944-A93C-A9140A53B72D}"/>
                </a:ext>
              </a:extLst>
            </p:cNvPr>
            <p:cNvGrpSpPr/>
            <p:nvPr/>
          </p:nvGrpSpPr>
          <p:grpSpPr>
            <a:xfrm rot="5400000">
              <a:off x="11440945" y="654081"/>
              <a:ext cx="918360" cy="140420"/>
              <a:chOff x="9931400" y="330197"/>
              <a:chExt cx="1422400" cy="217490"/>
            </a:xfrm>
            <a:grpFill/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E3ADB51-BA47-C04D-AB54-6B40A54AEED1}"/>
                  </a:ext>
                </a:extLst>
              </p:cNvPr>
              <p:cNvSpPr/>
              <p:nvPr/>
            </p:nvSpPr>
            <p:spPr>
              <a:xfrm>
                <a:off x="9931400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59AEC4F-70B3-C942-AE52-7367C9D97E24}"/>
                  </a:ext>
                </a:extLst>
              </p:cNvPr>
              <p:cNvSpPr/>
              <p:nvPr/>
            </p:nvSpPr>
            <p:spPr>
              <a:xfrm>
                <a:off x="10239374" y="330199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EEBBE5D-7120-A546-B691-43EEED3A1EF1}"/>
                  </a:ext>
                </a:extLst>
              </p:cNvPr>
              <p:cNvSpPr/>
              <p:nvPr/>
            </p:nvSpPr>
            <p:spPr>
              <a:xfrm>
                <a:off x="10546555" y="330198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26967D5-3DFF-9748-A325-F927FD53E94A}"/>
                  </a:ext>
                </a:extLst>
              </p:cNvPr>
              <p:cNvSpPr/>
              <p:nvPr/>
            </p:nvSpPr>
            <p:spPr>
              <a:xfrm>
                <a:off x="10851749" y="330197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714929E-80C5-D44B-8684-71DDB9099713}"/>
                  </a:ext>
                </a:extLst>
              </p:cNvPr>
              <p:cNvSpPr/>
              <p:nvPr/>
            </p:nvSpPr>
            <p:spPr>
              <a:xfrm>
                <a:off x="11136313" y="330200"/>
                <a:ext cx="217487" cy="2174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21FC84-EED8-CF41-9553-8E0299663ADA}"/>
                </a:ext>
              </a:extLst>
            </p:cNvPr>
            <p:cNvSpPr/>
            <p:nvPr/>
          </p:nvSpPr>
          <p:spPr>
            <a:xfrm>
              <a:off x="11253894" y="462156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B8287D7-00EC-CF4E-B570-7038D9F3275B}"/>
                </a:ext>
              </a:extLst>
            </p:cNvPr>
            <p:cNvSpPr/>
            <p:nvPr/>
          </p:nvSpPr>
          <p:spPr>
            <a:xfrm>
              <a:off x="11452223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5320F89-F75A-FF44-B60F-72921E5EBB9C}"/>
                </a:ext>
              </a:extLst>
            </p:cNvPr>
            <p:cNvSpPr/>
            <p:nvPr/>
          </p:nvSpPr>
          <p:spPr>
            <a:xfrm>
              <a:off x="11649268" y="462155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1A6ADF-D670-7C4F-AA65-59BC9D57499E}"/>
                </a:ext>
              </a:extLst>
            </p:cNvPr>
            <p:cNvSpPr/>
            <p:nvPr/>
          </p:nvSpPr>
          <p:spPr>
            <a:xfrm rot="5400000">
              <a:off x="11649268" y="65920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A055FA0-5EDF-FA4F-ACD7-97010DAF9748}"/>
                </a:ext>
              </a:extLst>
            </p:cNvPr>
            <p:cNvSpPr/>
            <p:nvPr/>
          </p:nvSpPr>
          <p:spPr>
            <a:xfrm rot="5400000">
              <a:off x="11649269" y="858041"/>
              <a:ext cx="140419" cy="1404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63D3DF06-90C7-CE49-818F-0746119001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6" y="78630"/>
            <a:ext cx="1263644" cy="126364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F52585-A432-5445-B372-F738BEB6E64A}"/>
              </a:ext>
            </a:extLst>
          </p:cNvPr>
          <p:cNvSpPr/>
          <p:nvPr/>
        </p:nvSpPr>
        <p:spPr>
          <a:xfrm>
            <a:off x="11353800" y="6145918"/>
            <a:ext cx="838200" cy="71208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532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006600"/>
            <a:ext cx="12192000" cy="2133600"/>
          </a:xfrm>
          <a:prstGeom prst="rect">
            <a:avLst/>
          </a:prstGeom>
          <a:solidFill>
            <a:schemeClr val="tx1"/>
          </a:solidFill>
        </p:spPr>
        <p:txBody>
          <a:bodyPr vert="horz" lIns="121909" tIns="60953" rIns="121909" bIns="60953" rtlCol="0" anchor="ctr">
            <a:normAutofit/>
          </a:bodyPr>
          <a:lstStyle>
            <a:lvl1pPr algn="ctr" defTabSz="914322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 err="1">
                <a:solidFill>
                  <a:schemeClr val="bg1"/>
                </a:solidFill>
              </a:rPr>
              <a:t>Ambang</a:t>
            </a:r>
            <a:r>
              <a:rPr lang="en-US" sz="5333" b="1" dirty="0">
                <a:solidFill>
                  <a:schemeClr val="bg1"/>
                </a:solidFill>
              </a:rPr>
              <a:t> Batas </a:t>
            </a:r>
            <a:r>
              <a:rPr lang="en-US" sz="5333" b="1" dirty="0" err="1">
                <a:solidFill>
                  <a:schemeClr val="bg1"/>
                </a:solidFill>
              </a:rPr>
              <a:t>Perwakilan</a:t>
            </a:r>
            <a:endParaRPr lang="en-US" sz="5333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8" y="5174776"/>
            <a:ext cx="1320792" cy="8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47281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</TotalTime>
  <Words>1347</Words>
  <Application>Microsoft Macintosh PowerPoint</Application>
  <PresentationFormat>Widescreen</PresentationFormat>
  <Paragraphs>151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Frutiger</vt:lpstr>
      <vt:lpstr>Roboto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Kajian Pemilu Serentak</vt:lpstr>
      <vt:lpstr> 3 Hal yang mendasari Putusan MK No. 55/PUU-XVII/2019 </vt:lpstr>
      <vt:lpstr>Putusan MK 55/PUU-XVII/2019 6 Model Pemilu serentak yang Konstitusional</vt:lpstr>
      <vt:lpstr>Pemilu Serentak yang Bagaimana?</vt:lpstr>
      <vt:lpstr>PowerPoint Presentation</vt:lpstr>
      <vt:lpstr>Motivasi Penggunaan Ambang Batas Parlemen</vt:lpstr>
      <vt:lpstr>PowerPoint Presentation</vt:lpstr>
      <vt:lpstr>Ambang Batas dan Bentuk Sistem Kepartaian</vt:lpstr>
      <vt:lpstr>Efek Ambang Batas Terhadap Sistem Perwakilan</vt:lpstr>
      <vt:lpstr>PowerPoint Presentation</vt:lpstr>
      <vt:lpstr>Syarat Minimal Pencalonan Presiden dan Wakil Presiden</vt:lpstr>
      <vt:lpstr>PowerPoint Presentation</vt:lpstr>
      <vt:lpstr>Memperkuat Afirmasi Keterwakilan Perempuan</vt:lpstr>
      <vt:lpstr>PowerPoint Presentation</vt:lpstr>
      <vt:lpstr>Konteks Penggunaan Teknologi dalam Pemilu</vt:lpstr>
      <vt:lpstr>PowerPoint Presentation</vt:lpstr>
      <vt:lpstr>Identifikasi Masalah</vt:lpstr>
      <vt:lpstr>PowerPoint Presentation</vt:lpstr>
      <vt:lpstr>Pengaturan Teknologi di RUU Pemilu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Heroik Mutaqin Pratama</dc:creator>
  <cp:lastModifiedBy>Ninis</cp:lastModifiedBy>
  <cp:revision>19</cp:revision>
  <dcterms:created xsi:type="dcterms:W3CDTF">2020-10-02T12:34:45Z</dcterms:created>
  <dcterms:modified xsi:type="dcterms:W3CDTF">2020-10-05T15:17:02Z</dcterms:modified>
</cp:coreProperties>
</file>